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1" autoAdjust="0"/>
  </p:normalViewPr>
  <p:slideViewPr>
    <p:cSldViewPr snapToGrid="0">
      <p:cViewPr varScale="1">
        <p:scale>
          <a:sx n="71" d="100"/>
          <a:sy n="71" d="100"/>
        </p:scale>
        <p:origin x="9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3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3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0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7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9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8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3963-ECD9-4E05-A19F-52E48E7023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D562-4B8F-45EC-93FA-D817AA52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ueffort@iu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ueffort@iu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 decorative blue background box" title="Decorative Box"/>
          <p:cNvSpPr/>
          <p:nvPr/>
        </p:nvSpPr>
        <p:spPr>
          <a:xfrm>
            <a:off x="211537" y="1015003"/>
            <a:ext cx="1995433" cy="10786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 descr="A blue decorative rectangle" title="Decorative rectangle"/>
          <p:cNvSpPr/>
          <p:nvPr/>
        </p:nvSpPr>
        <p:spPr>
          <a:xfrm>
            <a:off x="211537" y="2324579"/>
            <a:ext cx="1995433" cy="19160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lowchart: Decision 16" descr="A decorative pink rhombus" title="Decorative rhombus"/>
          <p:cNvSpPr/>
          <p:nvPr/>
        </p:nvSpPr>
        <p:spPr>
          <a:xfrm>
            <a:off x="2702552" y="2428481"/>
            <a:ext cx="1655159" cy="110804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 descr="A decorative rectangle" title="Decorative rectangle"/>
          <p:cNvSpPr/>
          <p:nvPr/>
        </p:nvSpPr>
        <p:spPr>
          <a:xfrm>
            <a:off x="2753900" y="4363806"/>
            <a:ext cx="1552461" cy="1314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 descr="A yellow decorative rectangle" title="Decorative rectangle"/>
          <p:cNvSpPr/>
          <p:nvPr/>
        </p:nvSpPr>
        <p:spPr>
          <a:xfrm>
            <a:off x="5604376" y="2309685"/>
            <a:ext cx="2255929" cy="13456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 descr="A yellow decorative rectangle" title="Decorative rectangle"/>
          <p:cNvSpPr/>
          <p:nvPr/>
        </p:nvSpPr>
        <p:spPr>
          <a:xfrm>
            <a:off x="8792166" y="2299705"/>
            <a:ext cx="1857658" cy="13556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Arrow Connector 40" descr="Decorative blue arrow"/>
          <p:cNvCxnSpPr>
            <a:stCxn id="5" idx="2"/>
            <a:endCxn id="15" idx="0"/>
          </p:cNvCxnSpPr>
          <p:nvPr/>
        </p:nvCxnSpPr>
        <p:spPr>
          <a:xfrm>
            <a:off x="1209254" y="2093635"/>
            <a:ext cx="0" cy="23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 descr="Decorative blue arrow"/>
          <p:cNvCxnSpPr>
            <a:endCxn id="17" idx="1"/>
          </p:cNvCxnSpPr>
          <p:nvPr/>
        </p:nvCxnSpPr>
        <p:spPr>
          <a:xfrm flipV="1">
            <a:off x="2182821" y="2982505"/>
            <a:ext cx="519731" cy="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 descr="Decorative blue arrow"/>
          <p:cNvCxnSpPr>
            <a:stCxn id="17" idx="2"/>
            <a:endCxn id="18" idx="0"/>
          </p:cNvCxnSpPr>
          <p:nvPr/>
        </p:nvCxnSpPr>
        <p:spPr>
          <a:xfrm flipH="1">
            <a:off x="3530131" y="3536529"/>
            <a:ext cx="1" cy="82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 descr="Decorative blue arrow"/>
          <p:cNvCxnSpPr>
            <a:stCxn id="17" idx="3"/>
            <a:endCxn id="61" idx="1"/>
          </p:cNvCxnSpPr>
          <p:nvPr/>
        </p:nvCxnSpPr>
        <p:spPr>
          <a:xfrm>
            <a:off x="4357711" y="2982505"/>
            <a:ext cx="12466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 descr="Decorative blue arrow"/>
          <p:cNvCxnSpPr>
            <a:stCxn id="61" idx="3"/>
            <a:endCxn id="63" idx="1"/>
          </p:cNvCxnSpPr>
          <p:nvPr/>
        </p:nvCxnSpPr>
        <p:spPr>
          <a:xfrm flipV="1">
            <a:off x="7860305" y="2977515"/>
            <a:ext cx="931861" cy="4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828923" y="2364767"/>
            <a:ext cx="1614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Leaving award PI (Confirmer) must confirm project statements within 30 days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4892" y="2481948"/>
            <a:ext cx="8279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Ready for Confirmation Status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68963" y="2377350"/>
            <a:ext cx="2103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Central Effort Administrator changes status of project statements for leaving award PI (Confirmer) to “Ready for Confirmation”</a:t>
            </a:r>
            <a:endParaRPr lang="en-US" sz="12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1200" dirty="0">
                <a:solidFill>
                  <a:prstClr val="black"/>
                </a:solidFill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05395" y="2501781"/>
            <a:ext cx="75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Building Status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9771" y="4477606"/>
            <a:ext cx="1581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/>
                </a:solidFill>
              </a:rPr>
              <a:t>Leaving Award PI approves Project Statement according to the Project Statement Workflow by March 31st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94311" y="3686655"/>
            <a:ext cx="87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Ready for Confirmation (March)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3547" y="2642207"/>
            <a:ext cx="861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Project Statement Status?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8774" y="2364767"/>
            <a:ext cx="1942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Central Effort Administrator confirms via email with Effort Coordinator: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 Last Employment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All PI Awards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Award(s) Leaving IU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Award Termination Dates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All salaries have been charged to projects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208" y="1221551"/>
            <a:ext cx="1853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Central Effort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Administrator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is notified of PI Leaving IU (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  <a:hlinkClick r:id="rId2"/>
              </a:rPr>
              <a:t>iueffort@iu.edu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)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Header"/>
          <p:cNvSpPr txBox="1">
            <a:spLocks noGrp="1"/>
          </p:cNvSpPr>
          <p:nvPr>
            <p:ph type="title"/>
          </p:nvPr>
        </p:nvSpPr>
        <p:spPr>
          <a:xfrm>
            <a:off x="689956" y="418951"/>
            <a:ext cx="10174779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5" dirty="0" smtClean="0"/>
              <a:t>PI Leaving IU – Award Leaving IU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33781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 blue decorative rectangle"/>
          <p:cNvSpPr/>
          <p:nvPr/>
        </p:nvSpPr>
        <p:spPr>
          <a:xfrm>
            <a:off x="211537" y="1015003"/>
            <a:ext cx="1995433" cy="10786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 descr="A blue decorative rectangle"/>
          <p:cNvSpPr/>
          <p:nvPr/>
        </p:nvSpPr>
        <p:spPr>
          <a:xfrm>
            <a:off x="211537" y="2324579"/>
            <a:ext cx="1995433" cy="19160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lowchart: Decision 16" descr="A pink decorative rhombus"/>
          <p:cNvSpPr/>
          <p:nvPr/>
        </p:nvSpPr>
        <p:spPr>
          <a:xfrm>
            <a:off x="2702552" y="2428481"/>
            <a:ext cx="1655159" cy="110804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 descr="A yellow decorative rectangle"/>
          <p:cNvSpPr/>
          <p:nvPr/>
        </p:nvSpPr>
        <p:spPr>
          <a:xfrm>
            <a:off x="2753900" y="4363806"/>
            <a:ext cx="1552461" cy="1314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 descr="A yellow decorative rectangle"/>
          <p:cNvSpPr/>
          <p:nvPr/>
        </p:nvSpPr>
        <p:spPr>
          <a:xfrm>
            <a:off x="5592872" y="2309684"/>
            <a:ext cx="2255929" cy="163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Arrow Connector 40" descr="Decorative blue arrow"/>
          <p:cNvCxnSpPr>
            <a:stCxn id="5" idx="2"/>
            <a:endCxn id="15" idx="0"/>
          </p:cNvCxnSpPr>
          <p:nvPr/>
        </p:nvCxnSpPr>
        <p:spPr>
          <a:xfrm>
            <a:off x="1209254" y="2093635"/>
            <a:ext cx="0" cy="23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 descr="Decorative blue arrow"/>
          <p:cNvCxnSpPr>
            <a:endCxn id="17" idx="1"/>
          </p:cNvCxnSpPr>
          <p:nvPr/>
        </p:nvCxnSpPr>
        <p:spPr>
          <a:xfrm flipV="1">
            <a:off x="2182821" y="2982505"/>
            <a:ext cx="519731" cy="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 descr="Decorative blue arrow"/>
          <p:cNvCxnSpPr>
            <a:stCxn id="17" idx="2"/>
            <a:endCxn id="18" idx="0"/>
          </p:cNvCxnSpPr>
          <p:nvPr/>
        </p:nvCxnSpPr>
        <p:spPr>
          <a:xfrm flipH="1">
            <a:off x="3530131" y="3536529"/>
            <a:ext cx="1" cy="82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 descr="Decorative blue arrow"/>
          <p:cNvCxnSpPr>
            <a:stCxn id="17" idx="3"/>
            <a:endCxn id="61" idx="1"/>
          </p:cNvCxnSpPr>
          <p:nvPr/>
        </p:nvCxnSpPr>
        <p:spPr>
          <a:xfrm>
            <a:off x="4357711" y="2982505"/>
            <a:ext cx="12466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668963" y="2377350"/>
            <a:ext cx="2103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/>
                </a:solidFill>
              </a:rPr>
              <a:t>The new Award PI assigned will be responsible for confirming the Current Period Project Statement(s) </a:t>
            </a:r>
            <a:r>
              <a:rPr lang="en-US" sz="1200" dirty="0" smtClean="0">
                <a:solidFill>
                  <a:prstClr val="black"/>
                </a:solidFill>
              </a:rPr>
              <a:t>during the corresponding confirmation period according </a:t>
            </a:r>
            <a:r>
              <a:rPr lang="en-US" sz="1200" dirty="0">
                <a:solidFill>
                  <a:prstClr val="black"/>
                </a:solidFill>
              </a:rPr>
              <a:t>to the Project Statement </a:t>
            </a:r>
            <a:r>
              <a:rPr lang="en-US" sz="1200" dirty="0" smtClean="0">
                <a:solidFill>
                  <a:prstClr val="black"/>
                </a:solidFill>
              </a:rPr>
              <a:t>Workflow.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05395" y="2501781"/>
            <a:ext cx="75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Building Status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9771" y="4477606"/>
            <a:ext cx="1581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/>
                </a:solidFill>
              </a:rPr>
              <a:t>Leaving Award PI approves Project Statement according to the Project Statement Workflow by March 31st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94311" y="3686655"/>
            <a:ext cx="87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Ready for Confirmation (March)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3547" y="2642207"/>
            <a:ext cx="861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Project Statement Status?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8774" y="2364767"/>
            <a:ext cx="1942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Central Effort Administrator confirms via email with Effort Coordinator: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 Last Employment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All PI Awards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Award(s) Leaving IU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Award Termination Dates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208" y="1221551"/>
            <a:ext cx="1853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Central Effort Administrator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 is notified of PI Leaving IU (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  <a:hlinkClick r:id="rId2"/>
              </a:rPr>
              <a:t>iueffort@iu.edu</a:t>
            </a:r>
            <a:r>
              <a:rPr lang="en-US" sz="1200" noProof="0" dirty="0" smtClean="0">
                <a:solidFill>
                  <a:prstClr val="black"/>
                </a:solidFill>
                <a:latin typeface="Calibri" panose="020F0502020204030204"/>
              </a:rPr>
              <a:t>)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Header"/>
          <p:cNvSpPr txBox="1">
            <a:spLocks noGrp="1"/>
          </p:cNvSpPr>
          <p:nvPr>
            <p:ph type="title"/>
          </p:nvPr>
        </p:nvSpPr>
        <p:spPr>
          <a:xfrm>
            <a:off x="689956" y="418951"/>
            <a:ext cx="10174779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5" dirty="0" smtClean="0"/>
              <a:t>PI Leaving IU – Award Remains at IU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15242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215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PI Leaving IU – Award Leaving IU</vt:lpstr>
      <vt:lpstr>PI Leaving IU – Award Remains at IU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Payroll Verification Document Statuses Workflow Process in Effort Reporting System</dc:title>
  <dc:creator>Amerine, Rayna</dc:creator>
  <cp:lastModifiedBy>Ryan Demarest</cp:lastModifiedBy>
  <cp:revision>21</cp:revision>
  <dcterms:created xsi:type="dcterms:W3CDTF">2019-04-30T15:22:44Z</dcterms:created>
  <dcterms:modified xsi:type="dcterms:W3CDTF">2020-11-11T15:02:10Z</dcterms:modified>
</cp:coreProperties>
</file>