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36.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42.JPG" ContentType="image/jpeg"/>
  <Override PartName="/ppt/media/image50.jpg" ContentType="image/jpeg"/>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4" r:id="rId6"/>
  </p:sldMasterIdLst>
  <p:notesMasterIdLst>
    <p:notesMasterId r:id="rId52"/>
  </p:notesMasterIdLst>
  <p:handoutMasterIdLst>
    <p:handoutMasterId r:id="rId53"/>
  </p:handoutMasterIdLst>
  <p:sldIdLst>
    <p:sldId id="470" r:id="rId7"/>
    <p:sldId id="474" r:id="rId8"/>
    <p:sldId id="481" r:id="rId9"/>
    <p:sldId id="451" r:id="rId10"/>
    <p:sldId id="475" r:id="rId11"/>
    <p:sldId id="529" r:id="rId12"/>
    <p:sldId id="524" r:id="rId13"/>
    <p:sldId id="455" r:id="rId14"/>
    <p:sldId id="496" r:id="rId15"/>
    <p:sldId id="490" r:id="rId16"/>
    <p:sldId id="510" r:id="rId17"/>
    <p:sldId id="512" r:id="rId18"/>
    <p:sldId id="511" r:id="rId19"/>
    <p:sldId id="509" r:id="rId20"/>
    <p:sldId id="498" r:id="rId21"/>
    <p:sldId id="495" r:id="rId22"/>
    <p:sldId id="452" r:id="rId23"/>
    <p:sldId id="491" r:id="rId24"/>
    <p:sldId id="440" r:id="rId25"/>
    <p:sldId id="469" r:id="rId26"/>
    <p:sldId id="448" r:id="rId27"/>
    <p:sldId id="505" r:id="rId28"/>
    <p:sldId id="506" r:id="rId29"/>
    <p:sldId id="507" r:id="rId30"/>
    <p:sldId id="508" r:id="rId31"/>
    <p:sldId id="501" r:id="rId32"/>
    <p:sldId id="514" r:id="rId33"/>
    <p:sldId id="458" r:id="rId34"/>
    <p:sldId id="461" r:id="rId35"/>
    <p:sldId id="467" r:id="rId36"/>
    <p:sldId id="485" r:id="rId37"/>
    <p:sldId id="525" r:id="rId38"/>
    <p:sldId id="528" r:id="rId39"/>
    <p:sldId id="527" r:id="rId40"/>
    <p:sldId id="478" r:id="rId41"/>
    <p:sldId id="454" r:id="rId42"/>
    <p:sldId id="442" r:id="rId43"/>
    <p:sldId id="523" r:id="rId44"/>
    <p:sldId id="526" r:id="rId45"/>
    <p:sldId id="530" r:id="rId46"/>
    <p:sldId id="531" r:id="rId47"/>
    <p:sldId id="520" r:id="rId48"/>
    <p:sldId id="515" r:id="rId49"/>
    <p:sldId id="443" r:id="rId50"/>
    <p:sldId id="439" r:id="rId5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4E881B-0FBC-D30F-7BDD-3E9342C7B5C6}" name="Burris, Timothy Hoyt" initials="BTH" userId="S::thburris@iu.edu::7c2f0cd6-78f4-42b8-b12b-33bf61e9b6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ris, Timothy Hoyt" initials="BTH" lastIdx="21" clrIdx="0">
    <p:extLst>
      <p:ext uri="{19B8F6BF-5375-455C-9EA6-DF929625EA0E}">
        <p15:presenceInfo xmlns:p15="http://schemas.microsoft.com/office/powerpoint/2012/main" userId="S-1-5-21-1085031214-1292428093-527237240-818378" providerId="AD"/>
      </p:ext>
    </p:extLst>
  </p:cmAuthor>
  <p:cmAuthor id="2" name="Amerine, Rayna" initials="AR" lastIdx="6" clrIdx="1">
    <p:extLst>
      <p:ext uri="{19B8F6BF-5375-455C-9EA6-DF929625EA0E}">
        <p15:presenceInfo xmlns:p15="http://schemas.microsoft.com/office/powerpoint/2012/main" userId="S::ramerine@iu.edu::3b4bd625-a68d-4ef1-800c-c420e41a092c" providerId="AD"/>
      </p:ext>
    </p:extLst>
  </p:cmAuthor>
  <p:cmAuthor id="3" name="Burris, Timothy Hoyt" initials="BTH [2]" lastIdx="15" clrIdx="2">
    <p:extLst>
      <p:ext uri="{19B8F6BF-5375-455C-9EA6-DF929625EA0E}">
        <p15:presenceInfo xmlns:p15="http://schemas.microsoft.com/office/powerpoint/2012/main" userId="S::thburris@iu.edu::7c2f0cd6-78f4-42b8-b12b-33bf61e9b622" providerId="AD"/>
      </p:ext>
    </p:extLst>
  </p:cmAuthor>
  <p:cmAuthor id="4" name="Engel, Jim" initials="EJ" lastIdx="6" clrIdx="3">
    <p:extLst>
      <p:ext uri="{19B8F6BF-5375-455C-9EA6-DF929625EA0E}">
        <p15:presenceInfo xmlns:p15="http://schemas.microsoft.com/office/powerpoint/2012/main" userId="S::njengel@iu.edu::014b154e-b785-4d2d-95cc-a7c3bd6edb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5097" autoAdjust="0"/>
  </p:normalViewPr>
  <p:slideViewPr>
    <p:cSldViewPr snapToGrid="0">
      <p:cViewPr varScale="1">
        <p:scale>
          <a:sx n="80" d="100"/>
          <a:sy n="80" d="100"/>
        </p:scale>
        <p:origin x="653" y="58"/>
      </p:cViewPr>
      <p:guideLst/>
    </p:cSldViewPr>
  </p:slideViewPr>
  <p:outlineViewPr>
    <p:cViewPr>
      <p:scale>
        <a:sx n="33" d="100"/>
        <a:sy n="33" d="100"/>
      </p:scale>
      <p:origin x="0" y="-26587"/>
    </p:cViewPr>
  </p:outlineViewPr>
  <p:notesTextViewPr>
    <p:cViewPr>
      <p:scale>
        <a:sx n="1" d="1"/>
        <a:sy n="1" d="1"/>
      </p:scale>
      <p:origin x="0" y="0"/>
    </p:cViewPr>
  </p:notesTextViewPr>
  <p:notesViewPr>
    <p:cSldViewPr snapToGrid="0">
      <p:cViewPr varScale="1">
        <p:scale>
          <a:sx n="61" d="100"/>
          <a:sy n="61" d="100"/>
        </p:scale>
        <p:origin x="225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E9BDA-8FFD-0536-684D-F649C000F70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23A497-F911-AD4E-F0A8-38A0C398CAB9}"/>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A16DA8E-7126-4782-98F4-E80656BF5173}" type="datetimeFigureOut">
              <a:rPr lang="en-US" smtClean="0"/>
              <a:t>2/13/2024</a:t>
            </a:fld>
            <a:endParaRPr lang="en-US"/>
          </a:p>
        </p:txBody>
      </p:sp>
      <p:sp>
        <p:nvSpPr>
          <p:cNvPr id="4" name="Footer Placeholder 3">
            <a:extLst>
              <a:ext uri="{FF2B5EF4-FFF2-40B4-BE49-F238E27FC236}">
                <a16:creationId xmlns:a16="http://schemas.microsoft.com/office/drawing/2014/main" id="{37766969-3728-44AE-3507-45DEB7B1194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88F2F-CD5C-E759-9D9E-01A44DD3FD8D}"/>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4FFBB4E3-B6CB-44F4-B478-F6D14D7A4D1C}" type="slidenum">
              <a:rPr lang="en-US" smtClean="0"/>
              <a:t>‹#›</a:t>
            </a:fld>
            <a:endParaRPr lang="en-US"/>
          </a:p>
        </p:txBody>
      </p:sp>
    </p:spTree>
    <p:extLst>
      <p:ext uri="{BB962C8B-B14F-4D97-AF65-F5344CB8AC3E}">
        <p14:creationId xmlns:p14="http://schemas.microsoft.com/office/powerpoint/2010/main" val="29016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2" tIns="47111" rIns="94222"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2" tIns="47111" rIns="94222" bIns="47111" rtlCol="0"/>
          <a:lstStyle>
            <a:lvl1pPr algn="r">
              <a:defRPr sz="1200"/>
            </a:lvl1pPr>
          </a:lstStyle>
          <a:p>
            <a:fld id="{7EF7271C-23C1-41AD-B818-3EAB3D233EA2}" type="datetimeFigureOut">
              <a:rPr lang="en-US" smtClean="0"/>
              <a:t>2/13/2024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2" tIns="47111" rIns="94222" bIns="47111" rtlCol="0" anchor="ctr"/>
          <a:lstStyle/>
          <a:p>
            <a:endParaRPr lang="en-US" dirty="0"/>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2" tIns="47111" rIns="94222"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2" tIns="47111" rIns="94222" bIns="47111" rtlCol="0" anchor="b"/>
          <a:lstStyle>
            <a:lvl1pPr algn="r">
              <a:defRPr sz="1200"/>
            </a:lvl1pPr>
          </a:lstStyle>
          <a:p>
            <a:fld id="{4F1A2AB1-8F8C-419B-948B-9508DCE57FC2}" type="slidenum">
              <a:rPr lang="en-US" smtClean="0"/>
              <a:t>‹#›</a:t>
            </a:fld>
            <a:endParaRPr lang="en-US" dirty="0"/>
          </a:p>
        </p:txBody>
      </p:sp>
    </p:spTree>
    <p:extLst>
      <p:ext uri="{BB962C8B-B14F-4D97-AF65-F5344CB8AC3E}">
        <p14:creationId xmlns:p14="http://schemas.microsoft.com/office/powerpoint/2010/main" val="302815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1A2AB1-8F8C-419B-948B-9508DCE57FC2}" type="slidenum">
              <a:rPr lang="en-US" smtClean="0"/>
              <a:t>1</a:t>
            </a:fld>
            <a:endParaRPr lang="en-US" dirty="0"/>
          </a:p>
        </p:txBody>
      </p:sp>
    </p:spTree>
    <p:extLst>
      <p:ext uri="{BB962C8B-B14F-4D97-AF65-F5344CB8AC3E}">
        <p14:creationId xmlns:p14="http://schemas.microsoft.com/office/powerpoint/2010/main" val="298260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dirty="0"/>
          </a:p>
        </p:txBody>
      </p:sp>
    </p:spTree>
    <p:extLst>
      <p:ext uri="{BB962C8B-B14F-4D97-AF65-F5344CB8AC3E}">
        <p14:creationId xmlns:p14="http://schemas.microsoft.com/office/powerpoint/2010/main" val="217373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11</a:t>
            </a:fld>
            <a:endParaRPr lang="en-US" dirty="0"/>
          </a:p>
        </p:txBody>
      </p:sp>
    </p:spTree>
    <p:extLst>
      <p:ext uri="{BB962C8B-B14F-4D97-AF65-F5344CB8AC3E}">
        <p14:creationId xmlns:p14="http://schemas.microsoft.com/office/powerpoint/2010/main" val="75121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12</a:t>
            </a:fld>
            <a:endParaRPr lang="en-US" dirty="0"/>
          </a:p>
        </p:txBody>
      </p:sp>
    </p:spTree>
    <p:extLst>
      <p:ext uri="{BB962C8B-B14F-4D97-AF65-F5344CB8AC3E}">
        <p14:creationId xmlns:p14="http://schemas.microsoft.com/office/powerpoint/2010/main" val="153302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13</a:t>
            </a:fld>
            <a:endParaRPr lang="en-US" dirty="0"/>
          </a:p>
        </p:txBody>
      </p:sp>
    </p:spTree>
    <p:extLst>
      <p:ext uri="{BB962C8B-B14F-4D97-AF65-F5344CB8AC3E}">
        <p14:creationId xmlns:p14="http://schemas.microsoft.com/office/powerpoint/2010/main" val="320561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14</a:t>
            </a:fld>
            <a:endParaRPr lang="en-US" dirty="0"/>
          </a:p>
        </p:txBody>
      </p:sp>
    </p:spTree>
    <p:extLst>
      <p:ext uri="{BB962C8B-B14F-4D97-AF65-F5344CB8AC3E}">
        <p14:creationId xmlns:p14="http://schemas.microsoft.com/office/powerpoint/2010/main" val="158818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15</a:t>
            </a:fld>
            <a:endParaRPr lang="en-US" dirty="0"/>
          </a:p>
        </p:txBody>
      </p:sp>
    </p:spTree>
    <p:extLst>
      <p:ext uri="{BB962C8B-B14F-4D97-AF65-F5344CB8AC3E}">
        <p14:creationId xmlns:p14="http://schemas.microsoft.com/office/powerpoint/2010/main" val="333914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16</a:t>
            </a:fld>
            <a:endParaRPr lang="en-US" dirty="0"/>
          </a:p>
        </p:txBody>
      </p:sp>
    </p:spTree>
    <p:extLst>
      <p:ext uri="{BB962C8B-B14F-4D97-AF65-F5344CB8AC3E}">
        <p14:creationId xmlns:p14="http://schemas.microsoft.com/office/powerpoint/2010/main" val="94683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17</a:t>
            </a:fld>
            <a:endParaRPr lang="en-US" dirty="0"/>
          </a:p>
        </p:txBody>
      </p:sp>
    </p:spTree>
    <p:extLst>
      <p:ext uri="{BB962C8B-B14F-4D97-AF65-F5344CB8AC3E}">
        <p14:creationId xmlns:p14="http://schemas.microsoft.com/office/powerpoint/2010/main" val="241097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23">
              <a:defRPr/>
            </a:pPr>
            <a:fld id="{9706D261-4ACC-5E49-97C5-9D8FD2D9A3AF}" type="slidenum">
              <a:rPr lang="en-US">
                <a:solidFill>
                  <a:prstClr val="black"/>
                </a:solidFill>
                <a:latin typeface="Calibri" panose="020F0502020204030204"/>
              </a:rPr>
              <a:pPr defTabSz="942223">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412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20</a:t>
            </a:fld>
            <a:endParaRPr lang="en-US" dirty="0"/>
          </a:p>
        </p:txBody>
      </p:sp>
    </p:spTree>
    <p:extLst>
      <p:ext uri="{BB962C8B-B14F-4D97-AF65-F5344CB8AC3E}">
        <p14:creationId xmlns:p14="http://schemas.microsoft.com/office/powerpoint/2010/main" val="295777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administrators your role in ECC is the effort coordinator</a:t>
            </a:r>
          </a:p>
          <a:p>
            <a:endParaRPr lang="en-US" dirty="0"/>
          </a:p>
          <a:p>
            <a:endParaRPr lang="en-US" dirty="0"/>
          </a:p>
          <a:p>
            <a:r>
              <a:rPr lang="en-US" dirty="0"/>
              <a:t>They can be either an effort coordinator or Primary Effort coordinator</a:t>
            </a:r>
          </a:p>
          <a:p>
            <a:r>
              <a:rPr lang="en-US" dirty="0"/>
              <a:t>each org is required to have one primary effort coordinator</a:t>
            </a:r>
          </a:p>
          <a:p>
            <a:r>
              <a:rPr lang="en-US" dirty="0"/>
              <a:t>The primary effort coordinator and the effort coordinator roles are similar but different</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a:t>
            </a:fld>
            <a:endParaRPr lang="en-US" dirty="0"/>
          </a:p>
        </p:txBody>
      </p:sp>
    </p:spTree>
    <p:extLst>
      <p:ext uri="{BB962C8B-B14F-4D97-AF65-F5344CB8AC3E}">
        <p14:creationId xmlns:p14="http://schemas.microsoft.com/office/powerpoint/2010/main" val="79446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23">
              <a:defRPr/>
            </a:pPr>
            <a:fld id="{9706D261-4ACC-5E49-97C5-9D8FD2D9A3AF}" type="slidenum">
              <a:rPr lang="en-US">
                <a:solidFill>
                  <a:prstClr val="black"/>
                </a:solidFill>
                <a:latin typeface="Calibri" panose="020F0502020204030204"/>
              </a:rPr>
              <a:pPr defTabSz="942223">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4083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22</a:t>
            </a:fld>
            <a:endParaRPr lang="en-US" dirty="0"/>
          </a:p>
        </p:txBody>
      </p:sp>
    </p:spTree>
    <p:extLst>
      <p:ext uri="{BB962C8B-B14F-4D97-AF65-F5344CB8AC3E}">
        <p14:creationId xmlns:p14="http://schemas.microsoft.com/office/powerpoint/2010/main" val="332503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26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507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761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635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457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31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030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07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They can be either an effort coordinator or Primary Effort coordinator</a:t>
            </a:r>
          </a:p>
          <a:p>
            <a:r>
              <a:rPr lang="en-US" dirty="0"/>
              <a:t>each org is required to have one primary effort coordinator</a:t>
            </a:r>
          </a:p>
          <a:p>
            <a:r>
              <a:rPr lang="en-US" dirty="0"/>
              <a:t>The primary effort coordinator and the effort coordinator roles are similar but different</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dirty="0"/>
          </a:p>
        </p:txBody>
      </p:sp>
    </p:spTree>
    <p:extLst>
      <p:ext uri="{BB962C8B-B14F-4D97-AF65-F5344CB8AC3E}">
        <p14:creationId xmlns:p14="http://schemas.microsoft.com/office/powerpoint/2010/main" val="279159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827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23"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2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6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dirty="0"/>
          </a:p>
        </p:txBody>
      </p:sp>
    </p:spTree>
    <p:extLst>
      <p:ext uri="{BB962C8B-B14F-4D97-AF65-F5344CB8AC3E}">
        <p14:creationId xmlns:p14="http://schemas.microsoft.com/office/powerpoint/2010/main" val="123631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5</a:t>
            </a:fld>
            <a:endParaRPr lang="en-US" dirty="0"/>
          </a:p>
        </p:txBody>
      </p:sp>
    </p:spTree>
    <p:extLst>
      <p:ext uri="{BB962C8B-B14F-4D97-AF65-F5344CB8AC3E}">
        <p14:creationId xmlns:p14="http://schemas.microsoft.com/office/powerpoint/2010/main" val="201359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6</a:t>
            </a:fld>
            <a:endParaRPr lang="en-US" dirty="0"/>
          </a:p>
        </p:txBody>
      </p:sp>
    </p:spTree>
    <p:extLst>
      <p:ext uri="{BB962C8B-B14F-4D97-AF65-F5344CB8AC3E}">
        <p14:creationId xmlns:p14="http://schemas.microsoft.com/office/powerpoint/2010/main" val="353630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7</a:t>
            </a:fld>
            <a:endParaRPr lang="en-US" dirty="0"/>
          </a:p>
        </p:txBody>
      </p:sp>
    </p:spTree>
    <p:extLst>
      <p:ext uri="{BB962C8B-B14F-4D97-AF65-F5344CB8AC3E}">
        <p14:creationId xmlns:p14="http://schemas.microsoft.com/office/powerpoint/2010/main" val="423009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dirty="0"/>
          </a:p>
        </p:txBody>
      </p:sp>
    </p:spTree>
    <p:extLst>
      <p:ext uri="{BB962C8B-B14F-4D97-AF65-F5344CB8AC3E}">
        <p14:creationId xmlns:p14="http://schemas.microsoft.com/office/powerpoint/2010/main" val="31300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dirty="0"/>
          </a:p>
        </p:txBody>
      </p:sp>
    </p:spTree>
    <p:extLst>
      <p:ext uri="{BB962C8B-B14F-4D97-AF65-F5344CB8AC3E}">
        <p14:creationId xmlns:p14="http://schemas.microsoft.com/office/powerpoint/2010/main" val="354299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5FA3-5C95-4BBD-9039-BD2BFA566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6902D3-8A5C-407C-A53F-E38A2EAD6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E53AA-0968-466D-A675-4615EB657512}"/>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5" name="Footer Placeholder 4">
            <a:extLst>
              <a:ext uri="{FF2B5EF4-FFF2-40B4-BE49-F238E27FC236}">
                <a16:creationId xmlns:a16="http://schemas.microsoft.com/office/drawing/2014/main" id="{1E7E11E6-DBC2-4CAD-8CF9-F470CBD71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715B70-B805-428A-80F4-E00429C64415}"/>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215929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4A19-4834-4D23-A8CE-A1494EA20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6CA6EF-B5C3-4831-8681-7E16A0DD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EBD3-BB8A-4B9E-8E5C-FA178E10D525}"/>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5" name="Footer Placeholder 4">
            <a:extLst>
              <a:ext uri="{FF2B5EF4-FFF2-40B4-BE49-F238E27FC236}">
                <a16:creationId xmlns:a16="http://schemas.microsoft.com/office/drawing/2014/main" id="{293406DB-DD0E-42D8-9BD2-58AA49F221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A1F63B-17C8-4FFA-9FC3-3CF8497F2189}"/>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116743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56D42-1CC7-4051-9EF5-CFC0080563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9F950C-897E-4918-A632-A509087260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75A46-E0E4-4AB0-BAB6-93F80A68C6A7}"/>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5" name="Footer Placeholder 4">
            <a:extLst>
              <a:ext uri="{FF2B5EF4-FFF2-40B4-BE49-F238E27FC236}">
                <a16:creationId xmlns:a16="http://schemas.microsoft.com/office/drawing/2014/main" id="{F1B1CFDA-59C7-45FC-816F-380107AE58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61199-CB0F-4B79-B0B5-72AF03265355}"/>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9198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 Placeholder 2">
            <a:extLst>
              <a:ext uri="{C183D7F6-B498-43B3-948B-1728B52AA6E4}">
                <adec:decorative xmlns:adec="http://schemas.microsoft.com/office/drawing/2017/decorative" val="1"/>
              </a:ext>
            </a:extLst>
          </p:cNvPr>
          <p:cNvSpPr>
            <a:spLocks noGrp="1"/>
          </p:cNvSpPr>
          <p:nvPr>
            <p:ph idx="1" hasCustomPrompt="1"/>
          </p:nvPr>
        </p:nvSpPr>
        <p:spPr>
          <a:xfrm>
            <a:off x="691765" y="2172539"/>
            <a:ext cx="10687459" cy="3747511"/>
          </a:xfrm>
          <a:prstGeom prst="rect">
            <a:avLst/>
          </a:prstGeom>
        </p:spPr>
        <p:txBody>
          <a:bodyPr vert="horz" lIns="91440" tIns="45720" rIns="91440" bIns="4572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58096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4" name="Text Placeholder 3">
            <a:extLst>
              <a:ext uri="{FF2B5EF4-FFF2-40B4-BE49-F238E27FC236}">
                <a16:creationId xmlns:a16="http://schemas.microsoft.com/office/drawing/2014/main" id="{1D1E18B0-7A67-22C0-282F-5BB15DB4CDD0}"/>
              </a:ext>
            </a:extLst>
          </p:cNvPr>
          <p:cNvSpPr>
            <a:spLocks noGrp="1"/>
          </p:cNvSpPr>
          <p:nvPr>
            <p:ph type="body" sz="quarter" idx="10"/>
          </p:nvPr>
        </p:nvSpPr>
        <p:spPr>
          <a:xfrm>
            <a:off x="262619" y="3013813"/>
            <a:ext cx="1780130" cy="496887"/>
          </a:xfrm>
        </p:spPr>
        <p:txBody>
          <a:bodyPr>
            <a:normAutofit/>
          </a:bodyPr>
          <a:lstStyle>
            <a:lvl1pPr marL="0" indent="0">
              <a:buNone/>
              <a:defRPr sz="1700"/>
            </a:lvl1pPr>
          </a:lstStyle>
          <a:p>
            <a:pPr lvl="0"/>
            <a:endParaRPr lang="en-US" dirty="0"/>
          </a:p>
        </p:txBody>
      </p:sp>
      <p:sp>
        <p:nvSpPr>
          <p:cNvPr id="6" name="Text Placeholder 3">
            <a:extLst>
              <a:ext uri="{FF2B5EF4-FFF2-40B4-BE49-F238E27FC236}">
                <a16:creationId xmlns:a16="http://schemas.microsoft.com/office/drawing/2014/main" id="{CBA72901-9B43-B1F9-CFEE-DC74079B6AEA}"/>
              </a:ext>
            </a:extLst>
          </p:cNvPr>
          <p:cNvSpPr>
            <a:spLocks noGrp="1"/>
          </p:cNvSpPr>
          <p:nvPr>
            <p:ph type="body" sz="quarter" idx="11"/>
          </p:nvPr>
        </p:nvSpPr>
        <p:spPr>
          <a:xfrm>
            <a:off x="2138827" y="2237466"/>
            <a:ext cx="1780130" cy="496887"/>
          </a:xfrm>
        </p:spPr>
        <p:txBody>
          <a:bodyPr>
            <a:normAutofit/>
          </a:bodyPr>
          <a:lstStyle>
            <a:lvl1pPr marL="0" indent="0">
              <a:buNone/>
              <a:defRPr sz="1700"/>
            </a:lvl1pPr>
          </a:lstStyle>
          <a:p>
            <a:pPr lvl="0"/>
            <a:endParaRPr lang="en-US" dirty="0"/>
          </a:p>
        </p:txBody>
      </p:sp>
      <p:sp>
        <p:nvSpPr>
          <p:cNvPr id="8" name="Text Placeholder 3">
            <a:extLst>
              <a:ext uri="{FF2B5EF4-FFF2-40B4-BE49-F238E27FC236}">
                <a16:creationId xmlns:a16="http://schemas.microsoft.com/office/drawing/2014/main" id="{4B361E89-DF90-13AE-D191-EA4203E84EC0}"/>
              </a:ext>
            </a:extLst>
          </p:cNvPr>
          <p:cNvSpPr>
            <a:spLocks noGrp="1"/>
          </p:cNvSpPr>
          <p:nvPr>
            <p:ph type="body" sz="quarter" idx="12"/>
          </p:nvPr>
        </p:nvSpPr>
        <p:spPr>
          <a:xfrm>
            <a:off x="4167435" y="2237466"/>
            <a:ext cx="1780130" cy="496887"/>
          </a:xfrm>
        </p:spPr>
        <p:txBody>
          <a:bodyPr>
            <a:normAutofit/>
          </a:bodyPr>
          <a:lstStyle>
            <a:lvl1pPr marL="0" indent="0">
              <a:buNone/>
              <a:defRPr sz="1700"/>
            </a:lvl1pPr>
          </a:lstStyle>
          <a:p>
            <a:pPr lvl="0"/>
            <a:endParaRPr lang="en-US" dirty="0"/>
          </a:p>
        </p:txBody>
      </p:sp>
      <p:sp>
        <p:nvSpPr>
          <p:cNvPr id="9" name="Text Placeholder 3">
            <a:extLst>
              <a:ext uri="{FF2B5EF4-FFF2-40B4-BE49-F238E27FC236}">
                <a16:creationId xmlns:a16="http://schemas.microsoft.com/office/drawing/2014/main" id="{F22E6C11-A3B3-9544-DED4-B2E4BA9F60BF}"/>
              </a:ext>
            </a:extLst>
          </p:cNvPr>
          <p:cNvSpPr>
            <a:spLocks noGrp="1"/>
          </p:cNvSpPr>
          <p:nvPr>
            <p:ph type="body" sz="quarter" idx="13"/>
          </p:nvPr>
        </p:nvSpPr>
        <p:spPr>
          <a:xfrm>
            <a:off x="6196043" y="2237466"/>
            <a:ext cx="1780130" cy="496887"/>
          </a:xfrm>
        </p:spPr>
        <p:txBody>
          <a:bodyPr>
            <a:normAutofit/>
          </a:bodyPr>
          <a:lstStyle>
            <a:lvl1pPr marL="0" indent="0">
              <a:buNone/>
              <a:defRPr sz="1700"/>
            </a:lvl1pPr>
          </a:lstStyle>
          <a:p>
            <a:pPr lvl="0"/>
            <a:endParaRPr lang="en-US" dirty="0"/>
          </a:p>
        </p:txBody>
      </p:sp>
      <p:sp>
        <p:nvSpPr>
          <p:cNvPr id="10" name="Text Placeholder 3">
            <a:extLst>
              <a:ext uri="{FF2B5EF4-FFF2-40B4-BE49-F238E27FC236}">
                <a16:creationId xmlns:a16="http://schemas.microsoft.com/office/drawing/2014/main" id="{C5913FBC-38B6-B942-A9B3-28A493C17606}"/>
              </a:ext>
            </a:extLst>
          </p:cNvPr>
          <p:cNvSpPr>
            <a:spLocks noGrp="1"/>
          </p:cNvSpPr>
          <p:nvPr>
            <p:ph type="body" sz="quarter" idx="14"/>
          </p:nvPr>
        </p:nvSpPr>
        <p:spPr>
          <a:xfrm>
            <a:off x="8224651" y="2237466"/>
            <a:ext cx="1780130" cy="496887"/>
          </a:xfrm>
        </p:spPr>
        <p:txBody>
          <a:bodyPr>
            <a:normAutofit/>
          </a:bodyPr>
          <a:lstStyle>
            <a:lvl1pPr marL="0" indent="0">
              <a:buNone/>
              <a:defRPr sz="1700"/>
            </a:lvl1pPr>
          </a:lstStyle>
          <a:p>
            <a:pPr lvl="0"/>
            <a:endParaRPr lang="en-US" dirty="0"/>
          </a:p>
        </p:txBody>
      </p:sp>
      <p:sp>
        <p:nvSpPr>
          <p:cNvPr id="11" name="Text Placeholder 3">
            <a:extLst>
              <a:ext uri="{FF2B5EF4-FFF2-40B4-BE49-F238E27FC236}">
                <a16:creationId xmlns:a16="http://schemas.microsoft.com/office/drawing/2014/main" id="{C42A65C1-01F7-09E6-5302-09A90FDAC763}"/>
              </a:ext>
            </a:extLst>
          </p:cNvPr>
          <p:cNvSpPr>
            <a:spLocks noGrp="1"/>
          </p:cNvSpPr>
          <p:nvPr>
            <p:ph type="body" sz="quarter" idx="15"/>
          </p:nvPr>
        </p:nvSpPr>
        <p:spPr>
          <a:xfrm>
            <a:off x="10253259" y="2237466"/>
            <a:ext cx="1780130" cy="496887"/>
          </a:xfrm>
        </p:spPr>
        <p:txBody>
          <a:bodyPr>
            <a:normAutofit/>
          </a:bodyPr>
          <a:lstStyle>
            <a:lvl1pPr marL="0" indent="0">
              <a:buNone/>
              <a:defRPr sz="1700"/>
            </a:lvl1pPr>
          </a:lstStyle>
          <a:p>
            <a:pPr lvl="0"/>
            <a:endParaRPr lang="en-US" dirty="0"/>
          </a:p>
        </p:txBody>
      </p:sp>
      <p:sp>
        <p:nvSpPr>
          <p:cNvPr id="13" name="Text Placeholder 3">
            <a:extLst>
              <a:ext uri="{FF2B5EF4-FFF2-40B4-BE49-F238E27FC236}">
                <a16:creationId xmlns:a16="http://schemas.microsoft.com/office/drawing/2014/main" id="{586E24B7-092E-084D-0011-D0B90DA46AEB}"/>
              </a:ext>
            </a:extLst>
          </p:cNvPr>
          <p:cNvSpPr>
            <a:spLocks noGrp="1"/>
          </p:cNvSpPr>
          <p:nvPr>
            <p:ph type="body" sz="quarter" idx="16"/>
          </p:nvPr>
        </p:nvSpPr>
        <p:spPr>
          <a:xfrm>
            <a:off x="262619" y="2389866"/>
            <a:ext cx="1780130" cy="496887"/>
          </a:xfrm>
        </p:spPr>
        <p:txBody>
          <a:bodyPr>
            <a:normAutofit/>
          </a:bodyPr>
          <a:lstStyle>
            <a:lvl1pPr marL="0" indent="0">
              <a:buNone/>
              <a:defRPr sz="1700"/>
            </a:lvl1pPr>
          </a:lstStyle>
          <a:p>
            <a:pPr lvl="0"/>
            <a:endParaRPr lang="en-US" dirty="0"/>
          </a:p>
        </p:txBody>
      </p:sp>
    </p:spTree>
    <p:extLst>
      <p:ext uri="{BB962C8B-B14F-4D97-AF65-F5344CB8AC3E}">
        <p14:creationId xmlns:p14="http://schemas.microsoft.com/office/powerpoint/2010/main" val="296627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only: whit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6712B7-30D2-882E-8EA6-CC6BF0DAA054}"/>
              </a:ext>
            </a:extLst>
          </p:cNvPr>
          <p:cNvSpPr>
            <a:spLocks noGrp="1"/>
          </p:cNvSpPr>
          <p:nvPr>
            <p:ph type="title"/>
          </p:nvPr>
        </p:nvSpPr>
        <p:spPr/>
        <p:txBody>
          <a:bodyPr/>
          <a:lstStyle/>
          <a:p>
            <a:r>
              <a:rPr lang="en-US"/>
              <a:t>Click to edit Master title style</a:t>
            </a:r>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pic>
        <p:nvPicPr>
          <p:cNvPr id="3" name="Picture 2">
            <a:extLst>
              <a:ext uri="{FF2B5EF4-FFF2-40B4-BE49-F238E27FC236}">
                <a16:creationId xmlns:a16="http://schemas.microsoft.com/office/drawing/2014/main" id="{BB53EC56-2EDD-6AB6-D90C-2B51A453F31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 y="1277110"/>
            <a:ext cx="110837" cy="515394"/>
          </a:xfrm>
          <a:prstGeom prst="rect">
            <a:avLst/>
          </a:prstGeom>
        </p:spPr>
      </p:pic>
      <p:pic>
        <p:nvPicPr>
          <p:cNvPr id="7" name="Picture 6">
            <a:extLst>
              <a:ext uri="{FF2B5EF4-FFF2-40B4-BE49-F238E27FC236}">
                <a16:creationId xmlns:a16="http://schemas.microsoft.com/office/drawing/2014/main" id="{92F408E0-3155-3C5F-5EA5-8D4EC404CDD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51" y="6019792"/>
            <a:ext cx="12304889" cy="993809"/>
          </a:xfrm>
          <a:prstGeom prst="rect">
            <a:avLst/>
          </a:prstGeom>
        </p:spPr>
      </p:pic>
      <p:sp useBgFill="1">
        <p:nvSpPr>
          <p:cNvPr id="24" name="Rectangle 23">
            <a:extLst>
              <a:ext uri="{FF2B5EF4-FFF2-40B4-BE49-F238E27FC236}">
                <a16:creationId xmlns:a16="http://schemas.microsoft.com/office/drawing/2014/main" id="{E3FCBAEB-69B5-C0E3-789E-DFAB4E28425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153C464-A24E-53F2-3DA6-4DE2E7F8CA95}"/>
              </a:ext>
            </a:extLst>
          </p:cNvPr>
          <p:cNvSpPr>
            <a:spLocks noGrp="1"/>
          </p:cNvSpPr>
          <p:nvPr>
            <p:ph type="body" sz="quarter" idx="10"/>
          </p:nvPr>
        </p:nvSpPr>
        <p:spPr>
          <a:xfrm>
            <a:off x="991870" y="2368346"/>
            <a:ext cx="1808162" cy="481533"/>
          </a:xfrm>
        </p:spPr>
        <p:txBody>
          <a:bodyPr>
            <a:normAutofit/>
          </a:bodyPr>
          <a:lstStyle>
            <a:lvl1pPr marL="0" indent="0">
              <a:buNone/>
              <a:defRPr sz="1800"/>
            </a:lvl1pPr>
          </a:lstStyle>
          <a:p>
            <a:pPr lvl="0"/>
            <a:endParaRPr lang="en-US" dirty="0"/>
          </a:p>
        </p:txBody>
      </p:sp>
      <p:sp>
        <p:nvSpPr>
          <p:cNvPr id="8" name="Text Placeholder 5">
            <a:extLst>
              <a:ext uri="{FF2B5EF4-FFF2-40B4-BE49-F238E27FC236}">
                <a16:creationId xmlns:a16="http://schemas.microsoft.com/office/drawing/2014/main" id="{6EAED943-2625-9DE1-C52B-6841E822F8B1}"/>
              </a:ext>
            </a:extLst>
          </p:cNvPr>
          <p:cNvSpPr>
            <a:spLocks noGrp="1"/>
          </p:cNvSpPr>
          <p:nvPr>
            <p:ph type="body" sz="quarter" idx="11"/>
          </p:nvPr>
        </p:nvSpPr>
        <p:spPr>
          <a:xfrm>
            <a:off x="3791902" y="2368346"/>
            <a:ext cx="1808162" cy="481533"/>
          </a:xfrm>
        </p:spPr>
        <p:txBody>
          <a:bodyPr>
            <a:normAutofit/>
          </a:bodyPr>
          <a:lstStyle>
            <a:lvl1pPr marL="0" indent="0">
              <a:buNone/>
              <a:defRPr sz="1800"/>
            </a:lvl1pPr>
          </a:lstStyle>
          <a:p>
            <a:pPr lvl="0"/>
            <a:endParaRPr lang="en-US" dirty="0"/>
          </a:p>
        </p:txBody>
      </p:sp>
      <p:sp>
        <p:nvSpPr>
          <p:cNvPr id="9" name="Text Placeholder 5">
            <a:extLst>
              <a:ext uri="{FF2B5EF4-FFF2-40B4-BE49-F238E27FC236}">
                <a16:creationId xmlns:a16="http://schemas.microsoft.com/office/drawing/2014/main" id="{568654E3-92D8-5DEF-68C1-CF59CEC95A12}"/>
              </a:ext>
            </a:extLst>
          </p:cNvPr>
          <p:cNvSpPr>
            <a:spLocks noGrp="1"/>
          </p:cNvSpPr>
          <p:nvPr>
            <p:ph type="body" sz="quarter" idx="12"/>
          </p:nvPr>
        </p:nvSpPr>
        <p:spPr>
          <a:xfrm>
            <a:off x="6591934" y="2368346"/>
            <a:ext cx="1808162" cy="481533"/>
          </a:xfrm>
        </p:spPr>
        <p:txBody>
          <a:bodyPr>
            <a:normAutofit/>
          </a:bodyPr>
          <a:lstStyle>
            <a:lvl1pPr marL="0" indent="0">
              <a:buNone/>
              <a:defRPr sz="1800"/>
            </a:lvl1pPr>
          </a:lstStyle>
          <a:p>
            <a:pPr lvl="0"/>
            <a:endParaRPr lang="en-US" dirty="0"/>
          </a:p>
        </p:txBody>
      </p:sp>
      <p:sp>
        <p:nvSpPr>
          <p:cNvPr id="10" name="Text Placeholder 5">
            <a:extLst>
              <a:ext uri="{FF2B5EF4-FFF2-40B4-BE49-F238E27FC236}">
                <a16:creationId xmlns:a16="http://schemas.microsoft.com/office/drawing/2014/main" id="{DDF83B38-ACFE-4D77-96EC-28C4703A950B}"/>
              </a:ext>
            </a:extLst>
          </p:cNvPr>
          <p:cNvSpPr>
            <a:spLocks noGrp="1"/>
          </p:cNvSpPr>
          <p:nvPr>
            <p:ph type="body" sz="quarter" idx="13"/>
          </p:nvPr>
        </p:nvSpPr>
        <p:spPr>
          <a:xfrm>
            <a:off x="9391966" y="2368346"/>
            <a:ext cx="1808162" cy="481533"/>
          </a:xfrm>
        </p:spPr>
        <p:txBody>
          <a:bodyPr>
            <a:normAutofit/>
          </a:bodyPr>
          <a:lstStyle>
            <a:lvl1pPr marL="0" indent="0">
              <a:buNone/>
              <a:defRPr sz="1800"/>
            </a:lvl1pPr>
          </a:lstStyle>
          <a:p>
            <a:pPr lvl="0"/>
            <a:endParaRPr lang="en-US" dirty="0"/>
          </a:p>
        </p:txBody>
      </p:sp>
      <p:sp>
        <p:nvSpPr>
          <p:cNvPr id="11" name="Text Placeholder 5">
            <a:extLst>
              <a:ext uri="{FF2B5EF4-FFF2-40B4-BE49-F238E27FC236}">
                <a16:creationId xmlns:a16="http://schemas.microsoft.com/office/drawing/2014/main" id="{1BCCB5B3-AD3D-048A-9593-49C69168B8F9}"/>
              </a:ext>
            </a:extLst>
          </p:cNvPr>
          <p:cNvSpPr>
            <a:spLocks noGrp="1"/>
          </p:cNvSpPr>
          <p:nvPr>
            <p:ph type="body" sz="quarter" idx="14"/>
          </p:nvPr>
        </p:nvSpPr>
        <p:spPr>
          <a:xfrm>
            <a:off x="991870" y="3037641"/>
            <a:ext cx="1808162" cy="481533"/>
          </a:xfrm>
        </p:spPr>
        <p:txBody>
          <a:bodyPr>
            <a:normAutofit/>
          </a:bodyPr>
          <a:lstStyle>
            <a:lvl1pPr marL="0" indent="0">
              <a:buNone/>
              <a:defRPr sz="1800"/>
            </a:lvl1pPr>
          </a:lstStyle>
          <a:p>
            <a:pPr lvl="0"/>
            <a:endParaRPr lang="en-US" dirty="0"/>
          </a:p>
        </p:txBody>
      </p:sp>
      <p:sp>
        <p:nvSpPr>
          <p:cNvPr id="16" name="Text Placeholder 5">
            <a:extLst>
              <a:ext uri="{FF2B5EF4-FFF2-40B4-BE49-F238E27FC236}">
                <a16:creationId xmlns:a16="http://schemas.microsoft.com/office/drawing/2014/main" id="{68636A22-E5BD-F594-17BA-44204DCC6CAA}"/>
              </a:ext>
            </a:extLst>
          </p:cNvPr>
          <p:cNvSpPr>
            <a:spLocks noGrp="1"/>
          </p:cNvSpPr>
          <p:nvPr>
            <p:ph type="body" sz="quarter" idx="15"/>
          </p:nvPr>
        </p:nvSpPr>
        <p:spPr>
          <a:xfrm>
            <a:off x="3791902" y="3063346"/>
            <a:ext cx="1808162" cy="481533"/>
          </a:xfrm>
        </p:spPr>
        <p:txBody>
          <a:bodyPr>
            <a:normAutofit/>
          </a:bodyPr>
          <a:lstStyle>
            <a:lvl1pPr marL="0" indent="0">
              <a:buNone/>
              <a:defRPr sz="1800"/>
            </a:lvl1pPr>
          </a:lstStyle>
          <a:p>
            <a:pPr lvl="0"/>
            <a:endParaRPr lang="en-US" dirty="0"/>
          </a:p>
        </p:txBody>
      </p:sp>
      <p:sp>
        <p:nvSpPr>
          <p:cNvPr id="17" name="Text Placeholder 5">
            <a:extLst>
              <a:ext uri="{FF2B5EF4-FFF2-40B4-BE49-F238E27FC236}">
                <a16:creationId xmlns:a16="http://schemas.microsoft.com/office/drawing/2014/main" id="{5936C561-5366-A09B-3900-E0AA54606229}"/>
              </a:ext>
            </a:extLst>
          </p:cNvPr>
          <p:cNvSpPr>
            <a:spLocks noGrp="1"/>
          </p:cNvSpPr>
          <p:nvPr>
            <p:ph type="body" sz="quarter" idx="16"/>
          </p:nvPr>
        </p:nvSpPr>
        <p:spPr>
          <a:xfrm>
            <a:off x="6591934" y="3074180"/>
            <a:ext cx="1808162" cy="481533"/>
          </a:xfrm>
        </p:spPr>
        <p:txBody>
          <a:bodyPr>
            <a:normAutofit/>
          </a:bodyPr>
          <a:lstStyle>
            <a:lvl1pPr marL="0" indent="0">
              <a:buNone/>
              <a:defRPr sz="1800"/>
            </a:lvl1pPr>
          </a:lstStyle>
          <a:p>
            <a:pPr lvl="0"/>
            <a:endParaRPr lang="en-US" dirty="0"/>
          </a:p>
        </p:txBody>
      </p:sp>
      <p:sp>
        <p:nvSpPr>
          <p:cNvPr id="19" name="Text Placeholder 5">
            <a:extLst>
              <a:ext uri="{FF2B5EF4-FFF2-40B4-BE49-F238E27FC236}">
                <a16:creationId xmlns:a16="http://schemas.microsoft.com/office/drawing/2014/main" id="{88320BFD-02ED-5ECB-4AFF-18D9FFD21854}"/>
              </a:ext>
            </a:extLst>
          </p:cNvPr>
          <p:cNvSpPr>
            <a:spLocks noGrp="1"/>
          </p:cNvSpPr>
          <p:nvPr>
            <p:ph type="body" sz="quarter" idx="17"/>
          </p:nvPr>
        </p:nvSpPr>
        <p:spPr>
          <a:xfrm>
            <a:off x="9391966" y="3033277"/>
            <a:ext cx="1808162" cy="481533"/>
          </a:xfrm>
        </p:spPr>
        <p:txBody>
          <a:bodyPr>
            <a:normAutofit/>
          </a:bodyPr>
          <a:lstStyle>
            <a:lvl1pPr marL="0" indent="0">
              <a:buNone/>
              <a:defRPr sz="1800"/>
            </a:lvl1pPr>
          </a:lstStyle>
          <a:p>
            <a:pPr lvl="0"/>
            <a:endParaRPr lang="en-US" dirty="0"/>
          </a:p>
        </p:txBody>
      </p:sp>
      <p:sp>
        <p:nvSpPr>
          <p:cNvPr id="20" name="Text Placeholder 5">
            <a:extLst>
              <a:ext uri="{FF2B5EF4-FFF2-40B4-BE49-F238E27FC236}">
                <a16:creationId xmlns:a16="http://schemas.microsoft.com/office/drawing/2014/main" id="{3679D9E1-D0B4-C77F-2786-51CFE5F87027}"/>
              </a:ext>
            </a:extLst>
          </p:cNvPr>
          <p:cNvSpPr>
            <a:spLocks noGrp="1"/>
          </p:cNvSpPr>
          <p:nvPr>
            <p:ph type="body" sz="quarter" idx="18"/>
          </p:nvPr>
        </p:nvSpPr>
        <p:spPr>
          <a:xfrm>
            <a:off x="991870" y="3773547"/>
            <a:ext cx="1808162" cy="481533"/>
          </a:xfrm>
        </p:spPr>
        <p:txBody>
          <a:bodyPr>
            <a:normAutofit/>
          </a:bodyPr>
          <a:lstStyle>
            <a:lvl1pPr marL="0" indent="0">
              <a:buNone/>
              <a:defRPr sz="1800"/>
            </a:lvl1pPr>
          </a:lstStyle>
          <a:p>
            <a:pPr lvl="0"/>
            <a:endParaRPr lang="en-US" dirty="0"/>
          </a:p>
        </p:txBody>
      </p:sp>
      <p:sp>
        <p:nvSpPr>
          <p:cNvPr id="22" name="Text Placeholder 5">
            <a:extLst>
              <a:ext uri="{FF2B5EF4-FFF2-40B4-BE49-F238E27FC236}">
                <a16:creationId xmlns:a16="http://schemas.microsoft.com/office/drawing/2014/main" id="{3B2A2D62-A604-7E7B-EF3E-A4DD1612B325}"/>
              </a:ext>
            </a:extLst>
          </p:cNvPr>
          <p:cNvSpPr>
            <a:spLocks noGrp="1"/>
          </p:cNvSpPr>
          <p:nvPr>
            <p:ph type="body" sz="quarter" idx="19"/>
          </p:nvPr>
        </p:nvSpPr>
        <p:spPr>
          <a:xfrm>
            <a:off x="3791902" y="3761411"/>
            <a:ext cx="1808162" cy="481533"/>
          </a:xfrm>
        </p:spPr>
        <p:txBody>
          <a:bodyPr>
            <a:normAutofit/>
          </a:bodyPr>
          <a:lstStyle>
            <a:lvl1pPr marL="0" indent="0">
              <a:buNone/>
              <a:defRPr sz="1800"/>
            </a:lvl1pPr>
          </a:lstStyle>
          <a:p>
            <a:pPr lvl="0"/>
            <a:endParaRPr lang="en-US" dirty="0"/>
          </a:p>
        </p:txBody>
      </p:sp>
      <p:pic>
        <p:nvPicPr>
          <p:cNvPr id="4" name="Picture 3">
            <a:extLst>
              <a:ext uri="{FF2B5EF4-FFF2-40B4-BE49-F238E27FC236}">
                <a16:creationId xmlns:a16="http://schemas.microsoft.com/office/drawing/2014/main" id="{C366FB7B-1F1E-B135-51A6-C913464D819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0698" y="1823313"/>
            <a:ext cx="10529557" cy="4364224"/>
          </a:xfrm>
          <a:prstGeom prst="rect">
            <a:avLst/>
          </a:prstGeom>
        </p:spPr>
      </p:pic>
    </p:spTree>
    <p:extLst>
      <p:ext uri="{BB962C8B-B14F-4D97-AF65-F5344CB8AC3E}">
        <p14:creationId xmlns:p14="http://schemas.microsoft.com/office/powerpoint/2010/main" val="163534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Text Placeholder 5">
            <a:extLst>
              <a:ext uri="{FF2B5EF4-FFF2-40B4-BE49-F238E27FC236}">
                <a16:creationId xmlns:a16="http://schemas.microsoft.com/office/drawing/2014/main" id="{38D9D3A2-0BBF-46C6-F534-8B8F4054E8B4}"/>
              </a:ext>
            </a:extLst>
          </p:cNvPr>
          <p:cNvSpPr>
            <a:spLocks noGrp="1"/>
          </p:cNvSpPr>
          <p:nvPr>
            <p:ph type="body" sz="quarter" idx="10"/>
          </p:nvPr>
        </p:nvSpPr>
        <p:spPr>
          <a:xfrm>
            <a:off x="305349" y="2276116"/>
            <a:ext cx="1948817" cy="433671"/>
          </a:xfrm>
        </p:spPr>
        <p:txBody>
          <a:bodyPr>
            <a:normAutofit/>
          </a:bodyPr>
          <a:lstStyle>
            <a:lvl1pPr marL="0" indent="0">
              <a:buNone/>
              <a:defRPr sz="1800"/>
            </a:lvl1pPr>
          </a:lstStyle>
          <a:p>
            <a:pPr lvl="0"/>
            <a:endParaRPr lang="en-US" dirty="0"/>
          </a:p>
        </p:txBody>
      </p:sp>
      <p:sp>
        <p:nvSpPr>
          <p:cNvPr id="8" name="Text Placeholder 5">
            <a:extLst>
              <a:ext uri="{FF2B5EF4-FFF2-40B4-BE49-F238E27FC236}">
                <a16:creationId xmlns:a16="http://schemas.microsoft.com/office/drawing/2014/main" id="{EFEB98EA-B760-C8F5-1F15-20DBDA294D4E}"/>
              </a:ext>
            </a:extLst>
          </p:cNvPr>
          <p:cNvSpPr>
            <a:spLocks noGrp="1"/>
          </p:cNvSpPr>
          <p:nvPr>
            <p:ph type="body" sz="quarter" idx="11"/>
          </p:nvPr>
        </p:nvSpPr>
        <p:spPr>
          <a:xfrm>
            <a:off x="2662152" y="2276116"/>
            <a:ext cx="1948817" cy="433671"/>
          </a:xfrm>
        </p:spPr>
        <p:txBody>
          <a:bodyPr>
            <a:normAutofit/>
          </a:bodyPr>
          <a:lstStyle>
            <a:lvl1pPr marL="0" indent="0">
              <a:buNone/>
              <a:defRPr sz="1800"/>
            </a:lvl1pPr>
          </a:lstStyle>
          <a:p>
            <a:pPr lvl="0"/>
            <a:endParaRPr lang="en-US" dirty="0"/>
          </a:p>
        </p:txBody>
      </p:sp>
      <p:sp>
        <p:nvSpPr>
          <p:cNvPr id="9" name="Text Placeholder 5">
            <a:extLst>
              <a:ext uri="{FF2B5EF4-FFF2-40B4-BE49-F238E27FC236}">
                <a16:creationId xmlns:a16="http://schemas.microsoft.com/office/drawing/2014/main" id="{BD73F0B6-E0FB-96BA-E803-9C1E04792868}"/>
              </a:ext>
            </a:extLst>
          </p:cNvPr>
          <p:cNvSpPr>
            <a:spLocks noGrp="1"/>
          </p:cNvSpPr>
          <p:nvPr>
            <p:ph type="body" sz="quarter" idx="12"/>
          </p:nvPr>
        </p:nvSpPr>
        <p:spPr>
          <a:xfrm>
            <a:off x="5018955" y="2276116"/>
            <a:ext cx="1948817" cy="433671"/>
          </a:xfrm>
        </p:spPr>
        <p:txBody>
          <a:bodyPr>
            <a:normAutofit/>
          </a:bodyPr>
          <a:lstStyle>
            <a:lvl1pPr marL="0" indent="0">
              <a:buNone/>
              <a:defRPr sz="1800"/>
            </a:lvl1pPr>
          </a:lstStyle>
          <a:p>
            <a:pPr lvl="0"/>
            <a:endParaRPr lang="en-US" dirty="0"/>
          </a:p>
        </p:txBody>
      </p:sp>
      <p:sp>
        <p:nvSpPr>
          <p:cNvPr id="10" name="Text Placeholder 5">
            <a:extLst>
              <a:ext uri="{FF2B5EF4-FFF2-40B4-BE49-F238E27FC236}">
                <a16:creationId xmlns:a16="http://schemas.microsoft.com/office/drawing/2014/main" id="{8260BF00-B0A8-4D41-EE1D-A149A441BBB8}"/>
              </a:ext>
            </a:extLst>
          </p:cNvPr>
          <p:cNvSpPr>
            <a:spLocks noGrp="1"/>
          </p:cNvSpPr>
          <p:nvPr>
            <p:ph type="body" sz="quarter" idx="13"/>
          </p:nvPr>
        </p:nvSpPr>
        <p:spPr>
          <a:xfrm>
            <a:off x="7375758" y="2276116"/>
            <a:ext cx="1948817" cy="433671"/>
          </a:xfrm>
        </p:spPr>
        <p:txBody>
          <a:bodyPr>
            <a:normAutofit/>
          </a:bodyPr>
          <a:lstStyle>
            <a:lvl1pPr marL="0" indent="0">
              <a:buNone/>
              <a:defRPr sz="1800"/>
            </a:lvl1pPr>
          </a:lstStyle>
          <a:p>
            <a:pPr lvl="0"/>
            <a:endParaRPr lang="en-US" dirty="0"/>
          </a:p>
        </p:txBody>
      </p:sp>
      <p:sp>
        <p:nvSpPr>
          <p:cNvPr id="11" name="Text Placeholder 5">
            <a:extLst>
              <a:ext uri="{FF2B5EF4-FFF2-40B4-BE49-F238E27FC236}">
                <a16:creationId xmlns:a16="http://schemas.microsoft.com/office/drawing/2014/main" id="{F5206308-3E90-91FD-3691-9CF61F0B1D07}"/>
              </a:ext>
            </a:extLst>
          </p:cNvPr>
          <p:cNvSpPr>
            <a:spLocks noGrp="1"/>
          </p:cNvSpPr>
          <p:nvPr>
            <p:ph type="body" sz="quarter" idx="14"/>
          </p:nvPr>
        </p:nvSpPr>
        <p:spPr>
          <a:xfrm>
            <a:off x="9732561" y="2276116"/>
            <a:ext cx="1948817" cy="433671"/>
          </a:xfrm>
        </p:spPr>
        <p:txBody>
          <a:bodyPr>
            <a:normAutofit/>
          </a:bodyPr>
          <a:lstStyle>
            <a:lvl1pPr marL="0" indent="0">
              <a:buNone/>
              <a:defRPr sz="1800"/>
            </a:lvl1pPr>
          </a:lstStyle>
          <a:p>
            <a:pPr lvl="0"/>
            <a:endParaRPr lang="en-US" dirty="0"/>
          </a:p>
        </p:txBody>
      </p:sp>
    </p:spTree>
    <p:extLst>
      <p:ext uri="{BB962C8B-B14F-4D97-AF65-F5344CB8AC3E}">
        <p14:creationId xmlns:p14="http://schemas.microsoft.com/office/powerpoint/2010/main" val="26804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Text Placeholder 5">
            <a:extLst>
              <a:ext uri="{FF2B5EF4-FFF2-40B4-BE49-F238E27FC236}">
                <a16:creationId xmlns:a16="http://schemas.microsoft.com/office/drawing/2014/main" id="{8635D311-9B1D-851F-6C8D-C37DAB0E9FED}"/>
              </a:ext>
            </a:extLst>
          </p:cNvPr>
          <p:cNvSpPr>
            <a:spLocks noGrp="1"/>
          </p:cNvSpPr>
          <p:nvPr>
            <p:ph type="body" sz="quarter" idx="10"/>
          </p:nvPr>
        </p:nvSpPr>
        <p:spPr>
          <a:xfrm>
            <a:off x="706437" y="2237466"/>
            <a:ext cx="1521083" cy="346075"/>
          </a:xfrm>
        </p:spPr>
        <p:txBody>
          <a:bodyPr>
            <a:normAutofit/>
          </a:bodyPr>
          <a:lstStyle>
            <a:lvl1pPr marL="0" indent="0">
              <a:buNone/>
              <a:defRPr sz="1500"/>
            </a:lvl1pPr>
          </a:lstStyle>
          <a:p>
            <a:pPr lvl="0"/>
            <a:endParaRPr lang="en-US" dirty="0"/>
          </a:p>
        </p:txBody>
      </p:sp>
      <p:sp>
        <p:nvSpPr>
          <p:cNvPr id="8" name="Text Placeholder 5">
            <a:extLst>
              <a:ext uri="{FF2B5EF4-FFF2-40B4-BE49-F238E27FC236}">
                <a16:creationId xmlns:a16="http://schemas.microsoft.com/office/drawing/2014/main" id="{9E943D3A-F5D2-18CB-00EE-75B2E6704C91}"/>
              </a:ext>
            </a:extLst>
          </p:cNvPr>
          <p:cNvSpPr>
            <a:spLocks noGrp="1"/>
          </p:cNvSpPr>
          <p:nvPr>
            <p:ph type="body" sz="quarter" idx="11"/>
          </p:nvPr>
        </p:nvSpPr>
        <p:spPr>
          <a:xfrm>
            <a:off x="2665449" y="2237466"/>
            <a:ext cx="1521083" cy="346075"/>
          </a:xfrm>
        </p:spPr>
        <p:txBody>
          <a:bodyPr>
            <a:normAutofit/>
          </a:bodyPr>
          <a:lstStyle>
            <a:lvl1pPr marL="0" indent="0">
              <a:buNone/>
              <a:defRPr sz="1500"/>
            </a:lvl1pPr>
          </a:lstStyle>
          <a:p>
            <a:pPr lvl="0"/>
            <a:endParaRPr lang="en-US" dirty="0"/>
          </a:p>
        </p:txBody>
      </p:sp>
      <p:sp>
        <p:nvSpPr>
          <p:cNvPr id="9" name="Text Placeholder 5">
            <a:extLst>
              <a:ext uri="{FF2B5EF4-FFF2-40B4-BE49-F238E27FC236}">
                <a16:creationId xmlns:a16="http://schemas.microsoft.com/office/drawing/2014/main" id="{2F714AA4-2321-0BC6-E41A-7261E36D95C1}"/>
              </a:ext>
            </a:extLst>
          </p:cNvPr>
          <p:cNvSpPr>
            <a:spLocks noGrp="1"/>
          </p:cNvSpPr>
          <p:nvPr>
            <p:ph type="body" sz="quarter" idx="12"/>
          </p:nvPr>
        </p:nvSpPr>
        <p:spPr>
          <a:xfrm>
            <a:off x="4624461" y="2237466"/>
            <a:ext cx="1521083" cy="346075"/>
          </a:xfrm>
        </p:spPr>
        <p:txBody>
          <a:bodyPr>
            <a:normAutofit/>
          </a:bodyPr>
          <a:lstStyle>
            <a:lvl1pPr marL="0" indent="0">
              <a:buNone/>
              <a:defRPr sz="1500"/>
            </a:lvl1pPr>
          </a:lstStyle>
          <a:p>
            <a:pPr lvl="0"/>
            <a:endParaRPr lang="en-US" dirty="0"/>
          </a:p>
        </p:txBody>
      </p:sp>
      <p:sp>
        <p:nvSpPr>
          <p:cNvPr id="10" name="Text Placeholder 5">
            <a:extLst>
              <a:ext uri="{FF2B5EF4-FFF2-40B4-BE49-F238E27FC236}">
                <a16:creationId xmlns:a16="http://schemas.microsoft.com/office/drawing/2014/main" id="{B2B009BD-2ED8-B22E-BED7-3391BE0C46BE}"/>
              </a:ext>
            </a:extLst>
          </p:cNvPr>
          <p:cNvSpPr>
            <a:spLocks noGrp="1"/>
          </p:cNvSpPr>
          <p:nvPr>
            <p:ph type="body" sz="quarter" idx="13"/>
          </p:nvPr>
        </p:nvSpPr>
        <p:spPr>
          <a:xfrm>
            <a:off x="6583473" y="2237466"/>
            <a:ext cx="1521083" cy="346075"/>
          </a:xfrm>
        </p:spPr>
        <p:txBody>
          <a:bodyPr>
            <a:normAutofit/>
          </a:bodyPr>
          <a:lstStyle>
            <a:lvl1pPr marL="0" indent="0">
              <a:buNone/>
              <a:defRPr sz="1500"/>
            </a:lvl1pPr>
          </a:lstStyle>
          <a:p>
            <a:pPr lvl="0"/>
            <a:endParaRPr lang="en-US" dirty="0"/>
          </a:p>
        </p:txBody>
      </p:sp>
      <p:sp>
        <p:nvSpPr>
          <p:cNvPr id="11" name="Text Placeholder 5">
            <a:extLst>
              <a:ext uri="{FF2B5EF4-FFF2-40B4-BE49-F238E27FC236}">
                <a16:creationId xmlns:a16="http://schemas.microsoft.com/office/drawing/2014/main" id="{1B015E5F-0DF7-7E52-4C98-26F43778347C}"/>
              </a:ext>
            </a:extLst>
          </p:cNvPr>
          <p:cNvSpPr>
            <a:spLocks noGrp="1"/>
          </p:cNvSpPr>
          <p:nvPr>
            <p:ph type="body" sz="quarter" idx="14"/>
          </p:nvPr>
        </p:nvSpPr>
        <p:spPr>
          <a:xfrm>
            <a:off x="8542485" y="2237466"/>
            <a:ext cx="1521083" cy="346075"/>
          </a:xfrm>
        </p:spPr>
        <p:txBody>
          <a:bodyPr>
            <a:normAutofit/>
          </a:bodyPr>
          <a:lstStyle>
            <a:lvl1pPr marL="0" indent="0">
              <a:buNone/>
              <a:defRPr sz="1500"/>
            </a:lvl1pPr>
          </a:lstStyle>
          <a:p>
            <a:pPr lvl="0"/>
            <a:endParaRPr lang="en-US" dirty="0"/>
          </a:p>
        </p:txBody>
      </p:sp>
      <p:sp>
        <p:nvSpPr>
          <p:cNvPr id="16" name="Text Placeholder 5">
            <a:extLst>
              <a:ext uri="{FF2B5EF4-FFF2-40B4-BE49-F238E27FC236}">
                <a16:creationId xmlns:a16="http://schemas.microsoft.com/office/drawing/2014/main" id="{6320EE8B-7416-EC45-661C-58A2F1C3BB39}"/>
              </a:ext>
            </a:extLst>
          </p:cNvPr>
          <p:cNvSpPr>
            <a:spLocks noGrp="1"/>
          </p:cNvSpPr>
          <p:nvPr>
            <p:ph type="body" sz="quarter" idx="15"/>
          </p:nvPr>
        </p:nvSpPr>
        <p:spPr>
          <a:xfrm>
            <a:off x="10501497" y="2237466"/>
            <a:ext cx="1521083" cy="346075"/>
          </a:xfrm>
        </p:spPr>
        <p:txBody>
          <a:bodyPr>
            <a:normAutofit/>
          </a:bodyPr>
          <a:lstStyle>
            <a:lvl1pPr marL="0" indent="0">
              <a:buNone/>
              <a:defRPr sz="1500"/>
            </a:lvl1pPr>
          </a:lstStyle>
          <a:p>
            <a:pPr lvl="0"/>
            <a:endParaRPr lang="en-US" dirty="0"/>
          </a:p>
        </p:txBody>
      </p:sp>
      <p:sp>
        <p:nvSpPr>
          <p:cNvPr id="17" name="Text Placeholder 5">
            <a:extLst>
              <a:ext uri="{FF2B5EF4-FFF2-40B4-BE49-F238E27FC236}">
                <a16:creationId xmlns:a16="http://schemas.microsoft.com/office/drawing/2014/main" id="{31E42102-3DA7-A50C-777B-9C2E0CA52DAE}"/>
              </a:ext>
            </a:extLst>
          </p:cNvPr>
          <p:cNvSpPr>
            <a:spLocks noGrp="1"/>
          </p:cNvSpPr>
          <p:nvPr>
            <p:ph type="body" sz="quarter" idx="16"/>
          </p:nvPr>
        </p:nvSpPr>
        <p:spPr>
          <a:xfrm>
            <a:off x="706437" y="2728105"/>
            <a:ext cx="1521083" cy="346075"/>
          </a:xfrm>
        </p:spPr>
        <p:txBody>
          <a:bodyPr>
            <a:normAutofit/>
          </a:bodyPr>
          <a:lstStyle>
            <a:lvl1pPr marL="0" indent="0">
              <a:buNone/>
              <a:defRPr sz="1500"/>
            </a:lvl1pPr>
          </a:lstStyle>
          <a:p>
            <a:pPr lvl="0"/>
            <a:endParaRPr lang="en-US" dirty="0"/>
          </a:p>
        </p:txBody>
      </p:sp>
    </p:spTree>
    <p:extLst>
      <p:ext uri="{BB962C8B-B14F-4D97-AF65-F5344CB8AC3E}">
        <p14:creationId xmlns:p14="http://schemas.microsoft.com/office/powerpoint/2010/main" val="3211582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Text Placeholder 5">
            <a:extLst>
              <a:ext uri="{FF2B5EF4-FFF2-40B4-BE49-F238E27FC236}">
                <a16:creationId xmlns:a16="http://schemas.microsoft.com/office/drawing/2014/main" id="{A9555B3F-95F0-A40E-CC1C-D941AEF81D49}"/>
              </a:ext>
            </a:extLst>
          </p:cNvPr>
          <p:cNvSpPr>
            <a:spLocks noGrp="1"/>
          </p:cNvSpPr>
          <p:nvPr>
            <p:ph type="body" sz="quarter" idx="11"/>
          </p:nvPr>
        </p:nvSpPr>
        <p:spPr>
          <a:xfrm>
            <a:off x="706437" y="2307993"/>
            <a:ext cx="1775505" cy="457945"/>
          </a:xfrm>
        </p:spPr>
        <p:txBody>
          <a:bodyPr>
            <a:normAutofit/>
          </a:bodyPr>
          <a:lstStyle>
            <a:lvl1pPr marL="0" indent="0">
              <a:buNone/>
              <a:defRPr sz="1500"/>
            </a:lvl1pPr>
          </a:lstStyle>
          <a:p>
            <a:pPr lvl="0"/>
            <a:endParaRPr lang="en-US" dirty="0"/>
          </a:p>
        </p:txBody>
      </p:sp>
      <p:sp>
        <p:nvSpPr>
          <p:cNvPr id="8" name="Text Placeholder 5">
            <a:extLst>
              <a:ext uri="{FF2B5EF4-FFF2-40B4-BE49-F238E27FC236}">
                <a16:creationId xmlns:a16="http://schemas.microsoft.com/office/drawing/2014/main" id="{CC8FC327-F16D-52C2-3CF5-C1D7B6A7A656}"/>
              </a:ext>
            </a:extLst>
          </p:cNvPr>
          <p:cNvSpPr>
            <a:spLocks noGrp="1"/>
          </p:cNvSpPr>
          <p:nvPr>
            <p:ph type="body" sz="quarter" idx="12"/>
          </p:nvPr>
        </p:nvSpPr>
        <p:spPr>
          <a:xfrm>
            <a:off x="3499938" y="2307993"/>
            <a:ext cx="1775505" cy="457945"/>
          </a:xfrm>
        </p:spPr>
        <p:txBody>
          <a:bodyPr>
            <a:normAutofit/>
          </a:bodyPr>
          <a:lstStyle>
            <a:lvl1pPr marL="0" indent="0">
              <a:buNone/>
              <a:defRPr sz="1500"/>
            </a:lvl1pPr>
          </a:lstStyle>
          <a:p>
            <a:pPr lvl="0"/>
            <a:endParaRPr lang="en-US" dirty="0"/>
          </a:p>
        </p:txBody>
      </p:sp>
      <p:sp>
        <p:nvSpPr>
          <p:cNvPr id="9" name="Text Placeholder 5">
            <a:extLst>
              <a:ext uri="{FF2B5EF4-FFF2-40B4-BE49-F238E27FC236}">
                <a16:creationId xmlns:a16="http://schemas.microsoft.com/office/drawing/2014/main" id="{066BAF73-B253-A12D-B79D-578530C49F4C}"/>
              </a:ext>
            </a:extLst>
          </p:cNvPr>
          <p:cNvSpPr>
            <a:spLocks noGrp="1"/>
          </p:cNvSpPr>
          <p:nvPr>
            <p:ph type="body" sz="quarter" idx="13"/>
          </p:nvPr>
        </p:nvSpPr>
        <p:spPr>
          <a:xfrm>
            <a:off x="6293439" y="2307993"/>
            <a:ext cx="1775505" cy="457945"/>
          </a:xfrm>
        </p:spPr>
        <p:txBody>
          <a:bodyPr>
            <a:normAutofit/>
          </a:bodyPr>
          <a:lstStyle>
            <a:lvl1pPr marL="0" indent="0">
              <a:buNone/>
              <a:defRPr sz="1500"/>
            </a:lvl1pPr>
          </a:lstStyle>
          <a:p>
            <a:pPr lvl="0"/>
            <a:endParaRPr lang="en-US" dirty="0"/>
          </a:p>
        </p:txBody>
      </p:sp>
      <p:sp>
        <p:nvSpPr>
          <p:cNvPr id="10" name="Text Placeholder 5">
            <a:extLst>
              <a:ext uri="{FF2B5EF4-FFF2-40B4-BE49-F238E27FC236}">
                <a16:creationId xmlns:a16="http://schemas.microsoft.com/office/drawing/2014/main" id="{33698CC3-69D6-1A71-36B7-758E23C0DAD6}"/>
              </a:ext>
            </a:extLst>
          </p:cNvPr>
          <p:cNvSpPr>
            <a:spLocks noGrp="1"/>
          </p:cNvSpPr>
          <p:nvPr>
            <p:ph type="body" sz="quarter" idx="14"/>
          </p:nvPr>
        </p:nvSpPr>
        <p:spPr>
          <a:xfrm>
            <a:off x="9086940" y="2307993"/>
            <a:ext cx="1775505" cy="457945"/>
          </a:xfrm>
        </p:spPr>
        <p:txBody>
          <a:bodyPr>
            <a:normAutofit/>
          </a:bodyPr>
          <a:lstStyle>
            <a:lvl1pPr marL="0" indent="0">
              <a:buNone/>
              <a:defRPr sz="1500"/>
            </a:lvl1pPr>
          </a:lstStyle>
          <a:p>
            <a:pPr lvl="0"/>
            <a:endParaRPr lang="en-US" dirty="0"/>
          </a:p>
        </p:txBody>
      </p:sp>
    </p:spTree>
    <p:extLst>
      <p:ext uri="{BB962C8B-B14F-4D97-AF65-F5344CB8AC3E}">
        <p14:creationId xmlns:p14="http://schemas.microsoft.com/office/powerpoint/2010/main" val="976570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Text Placeholder 5">
            <a:extLst>
              <a:ext uri="{FF2B5EF4-FFF2-40B4-BE49-F238E27FC236}">
                <a16:creationId xmlns:a16="http://schemas.microsoft.com/office/drawing/2014/main" id="{AB1D0E0F-FD5E-2364-B05C-7A87B912005F}"/>
              </a:ext>
            </a:extLst>
          </p:cNvPr>
          <p:cNvSpPr>
            <a:spLocks noGrp="1"/>
          </p:cNvSpPr>
          <p:nvPr>
            <p:ph type="body" sz="quarter" idx="10"/>
          </p:nvPr>
        </p:nvSpPr>
        <p:spPr>
          <a:xfrm>
            <a:off x="304417" y="2209835"/>
            <a:ext cx="1949935" cy="449262"/>
          </a:xfrm>
        </p:spPr>
        <p:txBody>
          <a:bodyPr>
            <a:normAutofit/>
          </a:bodyPr>
          <a:lstStyle>
            <a:lvl1pPr marL="0" indent="0">
              <a:buNone/>
              <a:defRPr sz="1800"/>
            </a:lvl1pPr>
          </a:lstStyle>
          <a:p>
            <a:pPr lvl="0"/>
            <a:endParaRPr lang="en-US" dirty="0"/>
          </a:p>
        </p:txBody>
      </p:sp>
      <p:sp>
        <p:nvSpPr>
          <p:cNvPr id="8" name="Text Placeholder 5">
            <a:extLst>
              <a:ext uri="{FF2B5EF4-FFF2-40B4-BE49-F238E27FC236}">
                <a16:creationId xmlns:a16="http://schemas.microsoft.com/office/drawing/2014/main" id="{1E4C4B2C-FDB6-4023-669F-91ABC0FFE61E}"/>
              </a:ext>
            </a:extLst>
          </p:cNvPr>
          <p:cNvSpPr>
            <a:spLocks noGrp="1"/>
          </p:cNvSpPr>
          <p:nvPr>
            <p:ph type="body" sz="quarter" idx="11"/>
          </p:nvPr>
        </p:nvSpPr>
        <p:spPr>
          <a:xfrm>
            <a:off x="2661406" y="2209835"/>
            <a:ext cx="1949935" cy="449262"/>
          </a:xfrm>
        </p:spPr>
        <p:txBody>
          <a:bodyPr>
            <a:normAutofit/>
          </a:bodyPr>
          <a:lstStyle>
            <a:lvl1pPr marL="0" indent="0">
              <a:buNone/>
              <a:defRPr sz="1800"/>
            </a:lvl1pPr>
          </a:lstStyle>
          <a:p>
            <a:pPr lvl="0"/>
            <a:endParaRPr lang="en-US" dirty="0"/>
          </a:p>
        </p:txBody>
      </p:sp>
      <p:sp>
        <p:nvSpPr>
          <p:cNvPr id="9" name="Text Placeholder 5">
            <a:extLst>
              <a:ext uri="{FF2B5EF4-FFF2-40B4-BE49-F238E27FC236}">
                <a16:creationId xmlns:a16="http://schemas.microsoft.com/office/drawing/2014/main" id="{66F0CA49-1A68-504F-1A7E-76ACF34BC153}"/>
              </a:ext>
            </a:extLst>
          </p:cNvPr>
          <p:cNvSpPr>
            <a:spLocks noGrp="1"/>
          </p:cNvSpPr>
          <p:nvPr>
            <p:ph type="body" sz="quarter" idx="12"/>
          </p:nvPr>
        </p:nvSpPr>
        <p:spPr>
          <a:xfrm>
            <a:off x="5018395" y="2209835"/>
            <a:ext cx="1949935" cy="449262"/>
          </a:xfrm>
        </p:spPr>
        <p:txBody>
          <a:bodyPr>
            <a:normAutofit/>
          </a:bodyPr>
          <a:lstStyle>
            <a:lvl1pPr marL="0" indent="0">
              <a:buNone/>
              <a:defRPr sz="1800"/>
            </a:lvl1pPr>
          </a:lstStyle>
          <a:p>
            <a:pPr lvl="0"/>
            <a:endParaRPr lang="en-US" dirty="0"/>
          </a:p>
        </p:txBody>
      </p:sp>
      <p:sp>
        <p:nvSpPr>
          <p:cNvPr id="10" name="Text Placeholder 5">
            <a:extLst>
              <a:ext uri="{FF2B5EF4-FFF2-40B4-BE49-F238E27FC236}">
                <a16:creationId xmlns:a16="http://schemas.microsoft.com/office/drawing/2014/main" id="{C5108B13-92CE-5A4B-BAA3-529F7D38B614}"/>
              </a:ext>
            </a:extLst>
          </p:cNvPr>
          <p:cNvSpPr>
            <a:spLocks noGrp="1"/>
          </p:cNvSpPr>
          <p:nvPr>
            <p:ph type="body" sz="quarter" idx="13"/>
          </p:nvPr>
        </p:nvSpPr>
        <p:spPr>
          <a:xfrm>
            <a:off x="7375384" y="2209835"/>
            <a:ext cx="1949935" cy="449262"/>
          </a:xfrm>
        </p:spPr>
        <p:txBody>
          <a:bodyPr>
            <a:normAutofit/>
          </a:bodyPr>
          <a:lstStyle>
            <a:lvl1pPr marL="0" indent="0">
              <a:buNone/>
              <a:defRPr sz="1800"/>
            </a:lvl1pPr>
          </a:lstStyle>
          <a:p>
            <a:pPr lvl="0"/>
            <a:endParaRPr lang="en-US" dirty="0"/>
          </a:p>
        </p:txBody>
      </p:sp>
      <p:sp>
        <p:nvSpPr>
          <p:cNvPr id="11" name="Text Placeholder 5">
            <a:extLst>
              <a:ext uri="{FF2B5EF4-FFF2-40B4-BE49-F238E27FC236}">
                <a16:creationId xmlns:a16="http://schemas.microsoft.com/office/drawing/2014/main" id="{85123B0A-D708-02AE-641C-4BA758BD7B93}"/>
              </a:ext>
            </a:extLst>
          </p:cNvPr>
          <p:cNvSpPr>
            <a:spLocks noGrp="1"/>
          </p:cNvSpPr>
          <p:nvPr>
            <p:ph type="body" sz="quarter" idx="14"/>
          </p:nvPr>
        </p:nvSpPr>
        <p:spPr>
          <a:xfrm>
            <a:off x="9732373" y="2209835"/>
            <a:ext cx="1949935" cy="449262"/>
          </a:xfrm>
        </p:spPr>
        <p:txBody>
          <a:bodyPr>
            <a:normAutofit/>
          </a:bodyPr>
          <a:lstStyle>
            <a:lvl1pPr marL="0" indent="0">
              <a:buNone/>
              <a:defRPr sz="1800"/>
            </a:lvl1pPr>
          </a:lstStyle>
          <a:p>
            <a:pPr lvl="0"/>
            <a:endParaRPr lang="en-US" dirty="0"/>
          </a:p>
        </p:txBody>
      </p:sp>
    </p:spTree>
    <p:extLst>
      <p:ext uri="{BB962C8B-B14F-4D97-AF65-F5344CB8AC3E}">
        <p14:creationId xmlns:p14="http://schemas.microsoft.com/office/powerpoint/2010/main" val="3550247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pic>
        <p:nvPicPr>
          <p:cNvPr id="3" name="Picture 2">
            <a:extLst>
              <a:ext uri="{FF2B5EF4-FFF2-40B4-BE49-F238E27FC236}">
                <a16:creationId xmlns:a16="http://schemas.microsoft.com/office/drawing/2014/main" id="{1CD3A69A-885B-B76D-F5DC-9040DA5196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 y="1277110"/>
            <a:ext cx="110837" cy="515394"/>
          </a:xfrm>
          <a:prstGeom prst="rect">
            <a:avLst/>
          </a:prstGeom>
        </p:spPr>
      </p:pic>
      <p:pic>
        <p:nvPicPr>
          <p:cNvPr id="7" name="Picture 6">
            <a:extLst>
              <a:ext uri="{FF2B5EF4-FFF2-40B4-BE49-F238E27FC236}">
                <a16:creationId xmlns:a16="http://schemas.microsoft.com/office/drawing/2014/main" id="{1C4F8CCC-2249-326F-7FAD-9A437030C2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51" y="6019792"/>
            <a:ext cx="12304889" cy="993809"/>
          </a:xfrm>
          <a:prstGeom prst="rect">
            <a:avLst/>
          </a:prstGeom>
        </p:spPr>
      </p:pic>
      <p:sp>
        <p:nvSpPr>
          <p:cNvPr id="6" name="Text Placeholder 5">
            <a:extLst>
              <a:ext uri="{FF2B5EF4-FFF2-40B4-BE49-F238E27FC236}">
                <a16:creationId xmlns:a16="http://schemas.microsoft.com/office/drawing/2014/main" id="{D7483A4B-A76D-E133-5CF4-133748CD6C05}"/>
              </a:ext>
            </a:extLst>
          </p:cNvPr>
          <p:cNvSpPr>
            <a:spLocks noGrp="1"/>
          </p:cNvSpPr>
          <p:nvPr>
            <p:ph type="body" sz="quarter" idx="10"/>
          </p:nvPr>
        </p:nvSpPr>
        <p:spPr>
          <a:xfrm>
            <a:off x="422275" y="2344513"/>
            <a:ext cx="1809750" cy="466725"/>
          </a:xfrm>
        </p:spPr>
        <p:txBody>
          <a:bodyPr>
            <a:normAutofit/>
          </a:bodyPr>
          <a:lstStyle>
            <a:lvl1pPr marL="0" indent="0">
              <a:buNone/>
              <a:defRPr sz="1800"/>
            </a:lvl1pPr>
          </a:lstStyle>
          <a:p>
            <a:pPr lvl="0"/>
            <a:endParaRPr lang="en-US" dirty="0"/>
          </a:p>
        </p:txBody>
      </p:sp>
      <p:sp>
        <p:nvSpPr>
          <p:cNvPr id="8" name="Text Placeholder 5">
            <a:extLst>
              <a:ext uri="{FF2B5EF4-FFF2-40B4-BE49-F238E27FC236}">
                <a16:creationId xmlns:a16="http://schemas.microsoft.com/office/drawing/2014/main" id="{71024F19-7FBE-B823-0508-FA9834F76AE9}"/>
              </a:ext>
            </a:extLst>
          </p:cNvPr>
          <p:cNvSpPr>
            <a:spLocks noGrp="1"/>
          </p:cNvSpPr>
          <p:nvPr>
            <p:ph type="body" sz="quarter" idx="11"/>
          </p:nvPr>
        </p:nvSpPr>
        <p:spPr>
          <a:xfrm>
            <a:off x="2481580" y="2344513"/>
            <a:ext cx="1809750" cy="466725"/>
          </a:xfrm>
        </p:spPr>
        <p:txBody>
          <a:bodyPr>
            <a:normAutofit/>
          </a:bodyPr>
          <a:lstStyle>
            <a:lvl1pPr marL="0" indent="0">
              <a:buNone/>
              <a:defRPr sz="1800"/>
            </a:lvl1pPr>
          </a:lstStyle>
          <a:p>
            <a:pPr lvl="0"/>
            <a:endParaRPr lang="en-US" dirty="0"/>
          </a:p>
        </p:txBody>
      </p:sp>
      <p:sp>
        <p:nvSpPr>
          <p:cNvPr id="9" name="Text Placeholder 5">
            <a:extLst>
              <a:ext uri="{FF2B5EF4-FFF2-40B4-BE49-F238E27FC236}">
                <a16:creationId xmlns:a16="http://schemas.microsoft.com/office/drawing/2014/main" id="{0EF39B66-5BFE-CB5F-0A7C-33626F618001}"/>
              </a:ext>
            </a:extLst>
          </p:cNvPr>
          <p:cNvSpPr>
            <a:spLocks noGrp="1"/>
          </p:cNvSpPr>
          <p:nvPr>
            <p:ph type="body" sz="quarter" idx="12"/>
          </p:nvPr>
        </p:nvSpPr>
        <p:spPr>
          <a:xfrm>
            <a:off x="4540885" y="2344513"/>
            <a:ext cx="1809750" cy="466725"/>
          </a:xfrm>
        </p:spPr>
        <p:txBody>
          <a:bodyPr>
            <a:normAutofit/>
          </a:bodyPr>
          <a:lstStyle>
            <a:lvl1pPr marL="0" indent="0">
              <a:buNone/>
              <a:defRPr sz="1800"/>
            </a:lvl1pPr>
          </a:lstStyle>
          <a:p>
            <a:pPr lvl="0"/>
            <a:endParaRPr lang="en-US" dirty="0"/>
          </a:p>
        </p:txBody>
      </p:sp>
      <p:sp>
        <p:nvSpPr>
          <p:cNvPr id="10" name="Text Placeholder 5">
            <a:extLst>
              <a:ext uri="{FF2B5EF4-FFF2-40B4-BE49-F238E27FC236}">
                <a16:creationId xmlns:a16="http://schemas.microsoft.com/office/drawing/2014/main" id="{C38CDAD3-E228-8819-8FB4-97CF444E8C0D}"/>
              </a:ext>
            </a:extLst>
          </p:cNvPr>
          <p:cNvSpPr>
            <a:spLocks noGrp="1"/>
          </p:cNvSpPr>
          <p:nvPr>
            <p:ph type="body" sz="quarter" idx="13"/>
          </p:nvPr>
        </p:nvSpPr>
        <p:spPr>
          <a:xfrm>
            <a:off x="6529070" y="2346829"/>
            <a:ext cx="1809750" cy="466725"/>
          </a:xfrm>
        </p:spPr>
        <p:txBody>
          <a:bodyPr>
            <a:normAutofit/>
          </a:bodyPr>
          <a:lstStyle>
            <a:lvl1pPr marL="0" indent="0">
              <a:buNone/>
              <a:defRPr sz="1800"/>
            </a:lvl1pPr>
          </a:lstStyle>
          <a:p>
            <a:pPr lvl="0"/>
            <a:endParaRPr lang="en-US" dirty="0"/>
          </a:p>
        </p:txBody>
      </p:sp>
      <p:sp>
        <p:nvSpPr>
          <p:cNvPr id="11" name="Text Placeholder 5">
            <a:extLst>
              <a:ext uri="{FF2B5EF4-FFF2-40B4-BE49-F238E27FC236}">
                <a16:creationId xmlns:a16="http://schemas.microsoft.com/office/drawing/2014/main" id="{26DD8685-A5B3-B2DD-914E-6BE8BDED6C20}"/>
              </a:ext>
            </a:extLst>
          </p:cNvPr>
          <p:cNvSpPr>
            <a:spLocks noGrp="1"/>
          </p:cNvSpPr>
          <p:nvPr>
            <p:ph type="body" sz="quarter" idx="14"/>
          </p:nvPr>
        </p:nvSpPr>
        <p:spPr>
          <a:xfrm>
            <a:off x="8517255" y="2344513"/>
            <a:ext cx="1809750" cy="466725"/>
          </a:xfrm>
        </p:spPr>
        <p:txBody>
          <a:bodyPr>
            <a:normAutofit/>
          </a:bodyPr>
          <a:lstStyle>
            <a:lvl1pPr marL="0" indent="0">
              <a:buNone/>
              <a:defRPr sz="1800"/>
            </a:lvl1pPr>
          </a:lstStyle>
          <a:p>
            <a:pPr lvl="0"/>
            <a:endParaRPr lang="en-US" dirty="0"/>
          </a:p>
        </p:txBody>
      </p:sp>
      <p:sp>
        <p:nvSpPr>
          <p:cNvPr id="16" name="Text Placeholder 5">
            <a:extLst>
              <a:ext uri="{FF2B5EF4-FFF2-40B4-BE49-F238E27FC236}">
                <a16:creationId xmlns:a16="http://schemas.microsoft.com/office/drawing/2014/main" id="{8422AD76-CCC6-49AA-1B22-A056EDADB113}"/>
              </a:ext>
            </a:extLst>
          </p:cNvPr>
          <p:cNvSpPr>
            <a:spLocks noGrp="1"/>
          </p:cNvSpPr>
          <p:nvPr>
            <p:ph type="body" sz="quarter" idx="15"/>
          </p:nvPr>
        </p:nvSpPr>
        <p:spPr>
          <a:xfrm>
            <a:off x="422275" y="2995013"/>
            <a:ext cx="1809750" cy="466725"/>
          </a:xfrm>
        </p:spPr>
        <p:txBody>
          <a:bodyPr>
            <a:normAutofit/>
          </a:bodyPr>
          <a:lstStyle>
            <a:lvl1pPr marL="0" indent="0">
              <a:buNone/>
              <a:defRPr sz="1800"/>
            </a:lvl1pPr>
          </a:lstStyle>
          <a:p>
            <a:pPr lvl="0"/>
            <a:endParaRPr lang="en-US" dirty="0"/>
          </a:p>
        </p:txBody>
      </p:sp>
      <p:pic>
        <p:nvPicPr>
          <p:cNvPr id="4" name="Picture 3">
            <a:extLst>
              <a:ext uri="{FF2B5EF4-FFF2-40B4-BE49-F238E27FC236}">
                <a16:creationId xmlns:a16="http://schemas.microsoft.com/office/drawing/2014/main" id="{FB266133-A2CE-0263-02A1-2F45350D062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5874" y="1312829"/>
            <a:ext cx="10801109" cy="4599754"/>
          </a:xfrm>
          <a:prstGeom prst="rect">
            <a:avLst/>
          </a:prstGeom>
        </p:spPr>
      </p:pic>
    </p:spTree>
    <p:extLst>
      <p:ext uri="{BB962C8B-B14F-4D97-AF65-F5344CB8AC3E}">
        <p14:creationId xmlns:p14="http://schemas.microsoft.com/office/powerpoint/2010/main" val="428260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23F7-B64E-4739-BCF9-EA7AA0E29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CFFCE-C0FE-49A6-96B9-A28C44D46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92D23-5292-435E-A8FD-C449D16CB6CB}"/>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5" name="Footer Placeholder 4">
            <a:extLst>
              <a:ext uri="{FF2B5EF4-FFF2-40B4-BE49-F238E27FC236}">
                <a16:creationId xmlns:a16="http://schemas.microsoft.com/office/drawing/2014/main" id="{8F14E7C6-8B04-467F-BB5D-8F559C1A1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677AE9-FBCA-402F-8EFA-BC747AC498DE}"/>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21258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pic>
        <p:nvPicPr>
          <p:cNvPr id="3" name="Picture 2">
            <a:extLst>
              <a:ext uri="{FF2B5EF4-FFF2-40B4-BE49-F238E27FC236}">
                <a16:creationId xmlns:a16="http://schemas.microsoft.com/office/drawing/2014/main" id="{F1112D4B-A18D-CA54-DB6C-6DE29F0F30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 y="1277110"/>
            <a:ext cx="110837" cy="515394"/>
          </a:xfrm>
          <a:prstGeom prst="rect">
            <a:avLst/>
          </a:prstGeom>
        </p:spPr>
      </p:pic>
      <p:pic>
        <p:nvPicPr>
          <p:cNvPr id="7" name="Picture 6">
            <a:extLst>
              <a:ext uri="{FF2B5EF4-FFF2-40B4-BE49-F238E27FC236}">
                <a16:creationId xmlns:a16="http://schemas.microsoft.com/office/drawing/2014/main" id="{14769D42-A2B9-6FB1-807F-929F9AADF98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51" y="6019792"/>
            <a:ext cx="12304889" cy="993809"/>
          </a:xfrm>
          <a:prstGeom prst="rect">
            <a:avLst/>
          </a:prstGeom>
        </p:spPr>
      </p:pic>
      <p:sp>
        <p:nvSpPr>
          <p:cNvPr id="6" name="Text Placeholder 5">
            <a:extLst>
              <a:ext uri="{FF2B5EF4-FFF2-40B4-BE49-F238E27FC236}">
                <a16:creationId xmlns:a16="http://schemas.microsoft.com/office/drawing/2014/main" id="{F0EF0BC4-0769-6A76-B7A4-E41C24082E51}"/>
              </a:ext>
            </a:extLst>
          </p:cNvPr>
          <p:cNvSpPr>
            <a:spLocks noGrp="1"/>
          </p:cNvSpPr>
          <p:nvPr>
            <p:ph type="body" sz="quarter" idx="10"/>
          </p:nvPr>
        </p:nvSpPr>
        <p:spPr>
          <a:xfrm>
            <a:off x="420676" y="2491183"/>
            <a:ext cx="1885315" cy="519113"/>
          </a:xfrm>
        </p:spPr>
        <p:txBody>
          <a:bodyPr>
            <a:normAutofit/>
          </a:bodyPr>
          <a:lstStyle>
            <a:lvl1pPr marL="0" indent="0">
              <a:buNone/>
              <a:defRPr sz="1800"/>
            </a:lvl1pPr>
          </a:lstStyle>
          <a:p>
            <a:pPr lvl="0"/>
            <a:endParaRPr lang="en-US" dirty="0"/>
          </a:p>
        </p:txBody>
      </p:sp>
      <p:sp>
        <p:nvSpPr>
          <p:cNvPr id="8" name="Text Placeholder 5">
            <a:extLst>
              <a:ext uri="{FF2B5EF4-FFF2-40B4-BE49-F238E27FC236}">
                <a16:creationId xmlns:a16="http://schemas.microsoft.com/office/drawing/2014/main" id="{E36410DA-8600-4BA9-AABD-BFE2E1E53176}"/>
              </a:ext>
            </a:extLst>
          </p:cNvPr>
          <p:cNvSpPr>
            <a:spLocks noGrp="1"/>
          </p:cNvSpPr>
          <p:nvPr>
            <p:ph type="body" sz="quarter" idx="11"/>
          </p:nvPr>
        </p:nvSpPr>
        <p:spPr>
          <a:xfrm>
            <a:off x="2766895" y="2491183"/>
            <a:ext cx="1885315" cy="519113"/>
          </a:xfrm>
        </p:spPr>
        <p:txBody>
          <a:bodyPr>
            <a:normAutofit/>
          </a:bodyPr>
          <a:lstStyle>
            <a:lvl1pPr marL="0" indent="0">
              <a:buNone/>
              <a:defRPr sz="1800"/>
            </a:lvl1pPr>
          </a:lstStyle>
          <a:p>
            <a:pPr lvl="0"/>
            <a:endParaRPr lang="en-US" dirty="0"/>
          </a:p>
        </p:txBody>
      </p:sp>
      <p:sp>
        <p:nvSpPr>
          <p:cNvPr id="9" name="Text Placeholder 5">
            <a:extLst>
              <a:ext uri="{FF2B5EF4-FFF2-40B4-BE49-F238E27FC236}">
                <a16:creationId xmlns:a16="http://schemas.microsoft.com/office/drawing/2014/main" id="{494F1C48-649C-C7A8-4693-72922FBF79B5}"/>
              </a:ext>
            </a:extLst>
          </p:cNvPr>
          <p:cNvSpPr>
            <a:spLocks noGrp="1"/>
          </p:cNvSpPr>
          <p:nvPr>
            <p:ph type="body" sz="quarter" idx="12"/>
          </p:nvPr>
        </p:nvSpPr>
        <p:spPr>
          <a:xfrm>
            <a:off x="5113114" y="2491183"/>
            <a:ext cx="1885315" cy="519113"/>
          </a:xfrm>
        </p:spPr>
        <p:txBody>
          <a:bodyPr>
            <a:normAutofit/>
          </a:bodyPr>
          <a:lstStyle>
            <a:lvl1pPr marL="0" indent="0">
              <a:buNone/>
              <a:defRPr sz="1800"/>
            </a:lvl1pPr>
          </a:lstStyle>
          <a:p>
            <a:pPr lvl="0"/>
            <a:endParaRPr lang="en-US" dirty="0"/>
          </a:p>
        </p:txBody>
      </p:sp>
      <p:sp>
        <p:nvSpPr>
          <p:cNvPr id="10" name="Text Placeholder 5">
            <a:extLst>
              <a:ext uri="{FF2B5EF4-FFF2-40B4-BE49-F238E27FC236}">
                <a16:creationId xmlns:a16="http://schemas.microsoft.com/office/drawing/2014/main" id="{BEC626FB-6DA0-59D9-0DDD-A3900093CCC0}"/>
              </a:ext>
            </a:extLst>
          </p:cNvPr>
          <p:cNvSpPr>
            <a:spLocks noGrp="1"/>
          </p:cNvSpPr>
          <p:nvPr>
            <p:ph type="body" sz="quarter" idx="13"/>
          </p:nvPr>
        </p:nvSpPr>
        <p:spPr>
          <a:xfrm>
            <a:off x="7459333" y="2491183"/>
            <a:ext cx="1885315" cy="519113"/>
          </a:xfrm>
        </p:spPr>
        <p:txBody>
          <a:bodyPr>
            <a:normAutofit/>
          </a:bodyPr>
          <a:lstStyle>
            <a:lvl1pPr marL="0" indent="0">
              <a:buNone/>
              <a:defRPr sz="1800"/>
            </a:lvl1pPr>
          </a:lstStyle>
          <a:p>
            <a:pPr lvl="0"/>
            <a:endParaRPr lang="en-US" dirty="0"/>
          </a:p>
        </p:txBody>
      </p:sp>
      <p:sp>
        <p:nvSpPr>
          <p:cNvPr id="11" name="Text Placeholder 5">
            <a:extLst>
              <a:ext uri="{FF2B5EF4-FFF2-40B4-BE49-F238E27FC236}">
                <a16:creationId xmlns:a16="http://schemas.microsoft.com/office/drawing/2014/main" id="{376043E0-4193-84E3-3AC4-40288A9D4930}"/>
              </a:ext>
            </a:extLst>
          </p:cNvPr>
          <p:cNvSpPr>
            <a:spLocks noGrp="1"/>
          </p:cNvSpPr>
          <p:nvPr>
            <p:ph type="body" sz="quarter" idx="14"/>
          </p:nvPr>
        </p:nvSpPr>
        <p:spPr>
          <a:xfrm>
            <a:off x="9805552" y="2491183"/>
            <a:ext cx="1885315" cy="519113"/>
          </a:xfrm>
        </p:spPr>
        <p:txBody>
          <a:bodyPr>
            <a:normAutofit/>
          </a:bodyPr>
          <a:lstStyle>
            <a:lvl1pPr marL="0" indent="0">
              <a:buNone/>
              <a:defRPr sz="1800"/>
            </a:lvl1pPr>
          </a:lstStyle>
          <a:p>
            <a:pPr lvl="0"/>
            <a:endParaRPr lang="en-US" dirty="0"/>
          </a:p>
        </p:txBody>
      </p:sp>
      <p:pic>
        <p:nvPicPr>
          <p:cNvPr id="4" name="Picture 3">
            <a:extLst>
              <a:ext uri="{FF2B5EF4-FFF2-40B4-BE49-F238E27FC236}">
                <a16:creationId xmlns:a16="http://schemas.microsoft.com/office/drawing/2014/main" id="{15B072E9-AD18-1E3A-5973-461CC481E38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6747" y="1467870"/>
            <a:ext cx="9698276" cy="4192426"/>
          </a:xfrm>
          <a:prstGeom prst="rect">
            <a:avLst/>
          </a:prstGeom>
        </p:spPr>
      </p:pic>
    </p:spTree>
    <p:extLst>
      <p:ext uri="{BB962C8B-B14F-4D97-AF65-F5344CB8AC3E}">
        <p14:creationId xmlns:p14="http://schemas.microsoft.com/office/powerpoint/2010/main" val="244610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pic>
        <p:nvPicPr>
          <p:cNvPr id="4" name="Picture 3">
            <a:extLst>
              <a:ext uri="{FF2B5EF4-FFF2-40B4-BE49-F238E27FC236}">
                <a16:creationId xmlns:a16="http://schemas.microsoft.com/office/drawing/2014/main" id="{ED67587F-4AB6-32A5-5EA5-A505902DF2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628" y="1972328"/>
            <a:ext cx="10427032" cy="3513547"/>
          </a:xfrm>
          <a:prstGeom prst="rect">
            <a:avLst/>
          </a:prstGeom>
        </p:spPr>
      </p:pic>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pic>
        <p:nvPicPr>
          <p:cNvPr id="17" name="Picture 16">
            <a:extLst>
              <a:ext uri="{FF2B5EF4-FFF2-40B4-BE49-F238E27FC236}">
                <a16:creationId xmlns:a16="http://schemas.microsoft.com/office/drawing/2014/main" id="{397812A5-9257-78EF-BB00-DAF75048C9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 y="1277110"/>
            <a:ext cx="110837" cy="515394"/>
          </a:xfrm>
          <a:prstGeom prst="rect">
            <a:avLst/>
          </a:prstGeom>
        </p:spPr>
      </p:pic>
      <p:pic>
        <p:nvPicPr>
          <p:cNvPr id="19" name="Picture 18">
            <a:extLst>
              <a:ext uri="{FF2B5EF4-FFF2-40B4-BE49-F238E27FC236}">
                <a16:creationId xmlns:a16="http://schemas.microsoft.com/office/drawing/2014/main" id="{5D763DA4-43EA-FC9E-F78F-D5277206288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51" y="6019792"/>
            <a:ext cx="12304889" cy="993809"/>
          </a:xfrm>
          <a:prstGeom prst="rect">
            <a:avLst/>
          </a:prstGeom>
        </p:spPr>
      </p:pic>
      <p:sp>
        <p:nvSpPr>
          <p:cNvPr id="6" name="Text Placeholder 5">
            <a:extLst>
              <a:ext uri="{FF2B5EF4-FFF2-40B4-BE49-F238E27FC236}">
                <a16:creationId xmlns:a16="http://schemas.microsoft.com/office/drawing/2014/main" id="{ED52184D-B249-038E-85C1-7A4EDC7DD48C}"/>
              </a:ext>
            </a:extLst>
          </p:cNvPr>
          <p:cNvSpPr>
            <a:spLocks noGrp="1"/>
          </p:cNvSpPr>
          <p:nvPr>
            <p:ph type="body" sz="quarter" idx="11"/>
          </p:nvPr>
        </p:nvSpPr>
        <p:spPr>
          <a:xfrm>
            <a:off x="1645164" y="2976396"/>
            <a:ext cx="1763932" cy="538381"/>
          </a:xfrm>
        </p:spPr>
        <p:txBody>
          <a:bodyPr>
            <a:normAutofit/>
          </a:bodyPr>
          <a:lstStyle>
            <a:lvl1pPr marL="0" indent="0">
              <a:buNone/>
              <a:defRPr sz="1800"/>
            </a:lvl1pPr>
          </a:lstStyle>
          <a:p>
            <a:pPr lvl="0"/>
            <a:endParaRPr lang="en-US" dirty="0"/>
          </a:p>
        </p:txBody>
      </p:sp>
      <p:sp>
        <p:nvSpPr>
          <p:cNvPr id="8" name="Text Placeholder 5">
            <a:extLst>
              <a:ext uri="{FF2B5EF4-FFF2-40B4-BE49-F238E27FC236}">
                <a16:creationId xmlns:a16="http://schemas.microsoft.com/office/drawing/2014/main" id="{E8186309-3F61-AAA7-1E39-1BF7E8A98593}"/>
              </a:ext>
            </a:extLst>
          </p:cNvPr>
          <p:cNvSpPr>
            <a:spLocks noGrp="1"/>
          </p:cNvSpPr>
          <p:nvPr>
            <p:ph type="body" sz="quarter" idx="12"/>
          </p:nvPr>
        </p:nvSpPr>
        <p:spPr>
          <a:xfrm>
            <a:off x="3561496" y="2976396"/>
            <a:ext cx="1763932" cy="538381"/>
          </a:xfrm>
        </p:spPr>
        <p:txBody>
          <a:bodyPr>
            <a:normAutofit/>
          </a:bodyPr>
          <a:lstStyle>
            <a:lvl1pPr marL="0" indent="0">
              <a:buNone/>
              <a:defRPr sz="1800"/>
            </a:lvl1pPr>
          </a:lstStyle>
          <a:p>
            <a:pPr lvl="0"/>
            <a:endParaRPr lang="en-US" dirty="0"/>
          </a:p>
        </p:txBody>
      </p:sp>
      <p:sp>
        <p:nvSpPr>
          <p:cNvPr id="9" name="Text Placeholder 5">
            <a:extLst>
              <a:ext uri="{FF2B5EF4-FFF2-40B4-BE49-F238E27FC236}">
                <a16:creationId xmlns:a16="http://schemas.microsoft.com/office/drawing/2014/main" id="{55227872-5C72-C19F-4005-F46104DF6DCB}"/>
              </a:ext>
            </a:extLst>
          </p:cNvPr>
          <p:cNvSpPr>
            <a:spLocks noGrp="1"/>
          </p:cNvSpPr>
          <p:nvPr>
            <p:ph type="body" sz="quarter" idx="13"/>
          </p:nvPr>
        </p:nvSpPr>
        <p:spPr>
          <a:xfrm>
            <a:off x="5477828" y="2976397"/>
            <a:ext cx="1763932" cy="538381"/>
          </a:xfrm>
        </p:spPr>
        <p:txBody>
          <a:bodyPr>
            <a:normAutofit/>
          </a:bodyPr>
          <a:lstStyle>
            <a:lvl1pPr marL="0" indent="0">
              <a:buNone/>
              <a:defRPr sz="1800"/>
            </a:lvl1pPr>
          </a:lstStyle>
          <a:p>
            <a:pPr lvl="0"/>
            <a:endParaRPr lang="en-US" dirty="0"/>
          </a:p>
        </p:txBody>
      </p:sp>
      <p:sp>
        <p:nvSpPr>
          <p:cNvPr id="10" name="Text Placeholder 5">
            <a:extLst>
              <a:ext uri="{FF2B5EF4-FFF2-40B4-BE49-F238E27FC236}">
                <a16:creationId xmlns:a16="http://schemas.microsoft.com/office/drawing/2014/main" id="{FDA328E7-5E2C-A3FB-A36D-56639C3F6010}"/>
              </a:ext>
            </a:extLst>
          </p:cNvPr>
          <p:cNvSpPr>
            <a:spLocks noGrp="1"/>
          </p:cNvSpPr>
          <p:nvPr>
            <p:ph type="body" sz="quarter" idx="14"/>
          </p:nvPr>
        </p:nvSpPr>
        <p:spPr>
          <a:xfrm>
            <a:off x="7394160" y="2976397"/>
            <a:ext cx="1763932" cy="538381"/>
          </a:xfrm>
        </p:spPr>
        <p:txBody>
          <a:bodyPr>
            <a:normAutofit/>
          </a:bodyPr>
          <a:lstStyle>
            <a:lvl1pPr marL="0" indent="0">
              <a:buNone/>
              <a:defRPr sz="1800"/>
            </a:lvl1pPr>
          </a:lstStyle>
          <a:p>
            <a:pPr lvl="0"/>
            <a:endParaRPr lang="en-US" dirty="0"/>
          </a:p>
        </p:txBody>
      </p:sp>
      <p:sp>
        <p:nvSpPr>
          <p:cNvPr id="11" name="Text Placeholder 5">
            <a:extLst>
              <a:ext uri="{FF2B5EF4-FFF2-40B4-BE49-F238E27FC236}">
                <a16:creationId xmlns:a16="http://schemas.microsoft.com/office/drawing/2014/main" id="{DA7E80E0-0EA4-7C92-5382-F532777E23D2}"/>
              </a:ext>
            </a:extLst>
          </p:cNvPr>
          <p:cNvSpPr>
            <a:spLocks noGrp="1"/>
          </p:cNvSpPr>
          <p:nvPr>
            <p:ph type="body" sz="quarter" idx="15"/>
          </p:nvPr>
        </p:nvSpPr>
        <p:spPr>
          <a:xfrm>
            <a:off x="9462892" y="2976397"/>
            <a:ext cx="1763932" cy="538381"/>
          </a:xfrm>
        </p:spPr>
        <p:txBody>
          <a:bodyPr>
            <a:normAutofit/>
          </a:bodyPr>
          <a:lstStyle>
            <a:lvl1pPr marL="0" indent="0">
              <a:buNone/>
              <a:defRPr sz="1800"/>
            </a:lvl1pPr>
          </a:lstStyle>
          <a:p>
            <a:pPr lvl="0"/>
            <a:endParaRPr lang="en-US" dirty="0"/>
          </a:p>
        </p:txBody>
      </p:sp>
      <p:sp>
        <p:nvSpPr>
          <p:cNvPr id="16" name="Text Placeholder 5">
            <a:extLst>
              <a:ext uri="{FF2B5EF4-FFF2-40B4-BE49-F238E27FC236}">
                <a16:creationId xmlns:a16="http://schemas.microsoft.com/office/drawing/2014/main" id="{A465AB4D-0914-54C7-FED2-7BA6F39313F1}"/>
              </a:ext>
            </a:extLst>
          </p:cNvPr>
          <p:cNvSpPr>
            <a:spLocks noGrp="1"/>
          </p:cNvSpPr>
          <p:nvPr>
            <p:ph type="body" sz="quarter" idx="16"/>
          </p:nvPr>
        </p:nvSpPr>
        <p:spPr>
          <a:xfrm>
            <a:off x="1645164" y="3743135"/>
            <a:ext cx="1763932" cy="538381"/>
          </a:xfrm>
        </p:spPr>
        <p:txBody>
          <a:bodyPr>
            <a:normAutofit/>
          </a:bodyPr>
          <a:lstStyle>
            <a:lvl1pPr marL="0" indent="0">
              <a:buNone/>
              <a:defRPr sz="1800"/>
            </a:lvl1pPr>
          </a:lstStyle>
          <a:p>
            <a:pPr lvl="0"/>
            <a:endParaRPr lang="en-US" dirty="0"/>
          </a:p>
        </p:txBody>
      </p:sp>
    </p:spTree>
    <p:extLst>
      <p:ext uri="{BB962C8B-B14F-4D97-AF65-F5344CB8AC3E}">
        <p14:creationId xmlns:p14="http://schemas.microsoft.com/office/powerpoint/2010/main" val="236758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7" name="Rectangle 6">
            <a:extLst>
              <a:ext uri="{C183D7F6-B498-43B3-948B-1728B52AA6E4}">
                <adec:decorative xmlns:adec="http://schemas.microsoft.com/office/drawing/2017/decorative" val="1"/>
              </a:ext>
            </a:extLst>
          </p:cNvPr>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77">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useBgFill="1">
        <p:nvSpPr>
          <p:cNvPr id="87" name="Rectangle 79">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81">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 uri="{C183D7F6-B498-43B3-948B-1728B52AA6E4}">
                <adec:decorative xmlns:adec="http://schemas.microsoft.com/office/drawing/2017/decorative" val="1"/>
              </a:ext>
            </a:extLst>
          </p:cNvPr>
          <p:cNvSpPr>
            <a:spLocks noGrp="1"/>
          </p:cNvSpPr>
          <p:nvPr>
            <p:ph type="dt" sz="half" idx="10"/>
          </p:nvPr>
        </p:nvSpPr>
        <p:spPr/>
        <p:txBody>
          <a:bodyPr/>
          <a:lstStyle/>
          <a:p>
            <a:fld id="{ED291B17-9318-49DB-B28B-6E5994AE9581}" type="datetime1">
              <a:rPr lang="en-US" smtClean="0"/>
              <a:t>2/13/2024</a:t>
            </a:fld>
            <a:endParaRPr lang="en-US" dirty="0"/>
          </a:p>
        </p:txBody>
      </p:sp>
      <p:sp>
        <p:nvSpPr>
          <p:cNvPr id="9" name="Footer Placeholder 8">
            <a:extLst>
              <a:ext uri="{FF2B5EF4-FFF2-40B4-BE49-F238E27FC236}">
                <a16:creationId xmlns:a16="http://schemas.microsoft.com/office/drawing/2014/main" id="{DEC604B9-52E9-4810-8359-47206518D03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Content Placeholder 4">
            <a:extLst>
              <a:ext uri="{FF2B5EF4-FFF2-40B4-BE49-F238E27FC236}">
                <a16:creationId xmlns:a16="http://schemas.microsoft.com/office/drawing/2014/main" id="{082E9CDA-0BB1-F031-C272-619FCC8168D4}"/>
              </a:ext>
            </a:extLst>
          </p:cNvPr>
          <p:cNvSpPr>
            <a:spLocks noGrp="1"/>
          </p:cNvSpPr>
          <p:nvPr>
            <p:ph sz="quarter" idx="13"/>
          </p:nvPr>
        </p:nvSpPr>
        <p:spPr>
          <a:xfrm>
            <a:off x="762000" y="3581400"/>
            <a:ext cx="2390775" cy="809625"/>
          </a:xfrm>
        </p:spPr>
        <p:txBody>
          <a:bodyPr/>
          <a:lstStyle/>
          <a:p>
            <a:pPr lvl="0"/>
            <a:endParaRPr lang="en-US" dirty="0"/>
          </a:p>
        </p:txBody>
      </p:sp>
    </p:spTree>
    <p:extLst>
      <p:ext uri="{BB962C8B-B14F-4D97-AF65-F5344CB8AC3E}">
        <p14:creationId xmlns:p14="http://schemas.microsoft.com/office/powerpoint/2010/main" val="1649873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2/13/2024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9353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2/13/2024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5182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2874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7206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9257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1079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2/13/2024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256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1F6F-B5AF-4654-835B-D3C2EFEB1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FB945F-DE0F-4151-AD91-75493715F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A51CC-5D00-4A20-BA14-AB478797C2EA}"/>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5" name="Footer Placeholder 4">
            <a:extLst>
              <a:ext uri="{FF2B5EF4-FFF2-40B4-BE49-F238E27FC236}">
                <a16:creationId xmlns:a16="http://schemas.microsoft.com/office/drawing/2014/main" id="{95B284BD-233C-413E-B773-7EC2FB7DD3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85D2D4-5166-4F11-9D56-134DAC140B19}"/>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87170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2/13/2024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0721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7" name="Text Placeholder 2">
            <a:extLst>
              <a:ext uri="{C183D7F6-B498-43B3-948B-1728B52AA6E4}">
                <adec:decorative xmlns:adec="http://schemas.microsoft.com/office/drawing/2017/decorative" val="1"/>
              </a:ext>
            </a:extLst>
          </p:cNvPr>
          <p:cNvSpPr>
            <a:spLocks noGrp="1"/>
          </p:cNvSpPr>
          <p:nvPr>
            <p:ph idx="1" hasCustomPrompt="1"/>
          </p:nvPr>
        </p:nvSpPr>
        <p:spPr>
          <a:xfrm>
            <a:off x="691765" y="2172539"/>
            <a:ext cx="10687459" cy="3747511"/>
          </a:xfrm>
          <a:prstGeom prst="rect">
            <a:avLst/>
          </a:prstGeom>
        </p:spPr>
        <p:txBody>
          <a:bodyPr vert="horz" lIns="91440" tIns="45720" rIns="91440" bIns="4572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3116317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 only: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2AA1DA-81B5-3A44-9C49-ED7693C7BC1F}"/>
              </a:ext>
            </a:extLst>
          </p:cNvPr>
          <p:cNvSpPr>
            <a:spLocks noGrp="1"/>
          </p:cNvSpPr>
          <p:nvPr>
            <p:ph type="title"/>
          </p:nvPr>
        </p:nvSpPr>
        <p:spPr/>
        <p:txBody>
          <a:bodyPr/>
          <a:lstStyle/>
          <a:p>
            <a:r>
              <a:rPr lang="en-US"/>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8" name="Text Placeholder 7">
            <a:extLst>
              <a:ext uri="{FF2B5EF4-FFF2-40B4-BE49-F238E27FC236}">
                <a16:creationId xmlns:a16="http://schemas.microsoft.com/office/drawing/2014/main" id="{2AC276C7-5772-F040-86E8-EBE768FC273E}"/>
              </a:ext>
            </a:extLst>
          </p:cNvPr>
          <p:cNvSpPr>
            <a:spLocks noGrp="1"/>
          </p:cNvSpPr>
          <p:nvPr>
            <p:ph type="body" sz="quarter" idx="10"/>
          </p:nvPr>
        </p:nvSpPr>
        <p:spPr>
          <a:xfrm>
            <a:off x="645093" y="2217486"/>
            <a:ext cx="1903557" cy="418130"/>
          </a:xfrm>
        </p:spPr>
        <p:txBody>
          <a:bodyPr/>
          <a:lstStyle>
            <a:lvl1pPr marL="0" indent="0">
              <a:buNone/>
              <a:defRPr/>
            </a:lvl1pPr>
          </a:lstStyle>
          <a:p>
            <a:pPr lvl="0"/>
            <a:endParaRPr lang="en-US" dirty="0"/>
          </a:p>
        </p:txBody>
      </p:sp>
      <p:sp>
        <p:nvSpPr>
          <p:cNvPr id="9" name="Text Placeholder 7">
            <a:extLst>
              <a:ext uri="{FF2B5EF4-FFF2-40B4-BE49-F238E27FC236}">
                <a16:creationId xmlns:a16="http://schemas.microsoft.com/office/drawing/2014/main" id="{41327F1C-2D0A-C524-8BB5-0D560560C870}"/>
              </a:ext>
            </a:extLst>
          </p:cNvPr>
          <p:cNvSpPr>
            <a:spLocks noGrp="1"/>
          </p:cNvSpPr>
          <p:nvPr>
            <p:ph type="body" sz="quarter" idx="11"/>
          </p:nvPr>
        </p:nvSpPr>
        <p:spPr>
          <a:xfrm>
            <a:off x="3464204" y="2217486"/>
            <a:ext cx="1903557" cy="418130"/>
          </a:xfrm>
        </p:spPr>
        <p:txBody>
          <a:bodyPr/>
          <a:lstStyle>
            <a:lvl1pPr marL="0" indent="0">
              <a:buNone/>
              <a:defRPr/>
            </a:lvl1pPr>
          </a:lstStyle>
          <a:p>
            <a:pPr lvl="0"/>
            <a:endParaRPr lang="en-US" dirty="0"/>
          </a:p>
        </p:txBody>
      </p:sp>
      <p:sp>
        <p:nvSpPr>
          <p:cNvPr id="10" name="Text Placeholder 7">
            <a:extLst>
              <a:ext uri="{FF2B5EF4-FFF2-40B4-BE49-F238E27FC236}">
                <a16:creationId xmlns:a16="http://schemas.microsoft.com/office/drawing/2014/main" id="{40141186-37A1-4920-1BED-AAD30F24495A}"/>
              </a:ext>
            </a:extLst>
          </p:cNvPr>
          <p:cNvSpPr>
            <a:spLocks noGrp="1"/>
          </p:cNvSpPr>
          <p:nvPr>
            <p:ph type="body" sz="quarter" idx="12"/>
          </p:nvPr>
        </p:nvSpPr>
        <p:spPr>
          <a:xfrm>
            <a:off x="6283315" y="2217486"/>
            <a:ext cx="1903557" cy="418130"/>
          </a:xfrm>
        </p:spPr>
        <p:txBody>
          <a:bodyPr/>
          <a:lstStyle>
            <a:lvl1pPr marL="0" indent="0">
              <a:buNone/>
              <a:defRPr/>
            </a:lvl1pPr>
          </a:lstStyle>
          <a:p>
            <a:pPr lvl="0"/>
            <a:endParaRPr lang="en-US" dirty="0"/>
          </a:p>
        </p:txBody>
      </p:sp>
      <p:sp>
        <p:nvSpPr>
          <p:cNvPr id="11" name="Text Placeholder 7">
            <a:extLst>
              <a:ext uri="{FF2B5EF4-FFF2-40B4-BE49-F238E27FC236}">
                <a16:creationId xmlns:a16="http://schemas.microsoft.com/office/drawing/2014/main" id="{6A0F21B5-BE37-76E3-E711-8A45E35D8AFA}"/>
              </a:ext>
            </a:extLst>
          </p:cNvPr>
          <p:cNvSpPr>
            <a:spLocks noGrp="1"/>
          </p:cNvSpPr>
          <p:nvPr>
            <p:ph type="body" sz="quarter" idx="13"/>
          </p:nvPr>
        </p:nvSpPr>
        <p:spPr>
          <a:xfrm>
            <a:off x="9102426" y="2217486"/>
            <a:ext cx="1903557" cy="41813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083297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9" name="Text Placeholder 8">
            <a:extLst>
              <a:ext uri="{FF2B5EF4-FFF2-40B4-BE49-F238E27FC236}">
                <a16:creationId xmlns:a16="http://schemas.microsoft.com/office/drawing/2014/main" id="{9EBAA322-362B-39B8-78D5-97D0818D486D}"/>
              </a:ext>
            </a:extLst>
          </p:cNvPr>
          <p:cNvSpPr>
            <a:spLocks noGrp="1"/>
          </p:cNvSpPr>
          <p:nvPr>
            <p:ph type="body" sz="quarter" idx="10"/>
          </p:nvPr>
        </p:nvSpPr>
        <p:spPr>
          <a:xfrm>
            <a:off x="255589" y="2232025"/>
            <a:ext cx="1966502" cy="412750"/>
          </a:xfrm>
        </p:spPr>
        <p:txBody>
          <a:bodyPr/>
          <a:lstStyle>
            <a:lvl1pPr marL="0" indent="0">
              <a:buNone/>
              <a:defRPr/>
            </a:lvl1pPr>
          </a:lstStyle>
          <a:p>
            <a:pPr lvl="0"/>
            <a:endParaRPr lang="en-US" dirty="0"/>
          </a:p>
        </p:txBody>
      </p:sp>
      <p:sp>
        <p:nvSpPr>
          <p:cNvPr id="10" name="Text Placeholder 8">
            <a:extLst>
              <a:ext uri="{FF2B5EF4-FFF2-40B4-BE49-F238E27FC236}">
                <a16:creationId xmlns:a16="http://schemas.microsoft.com/office/drawing/2014/main" id="{90A9A091-40E4-FCBB-AB52-29C1DCD1A016}"/>
              </a:ext>
            </a:extLst>
          </p:cNvPr>
          <p:cNvSpPr>
            <a:spLocks noGrp="1"/>
          </p:cNvSpPr>
          <p:nvPr>
            <p:ph type="body" sz="quarter" idx="11"/>
          </p:nvPr>
        </p:nvSpPr>
        <p:spPr>
          <a:xfrm>
            <a:off x="2433434" y="2227211"/>
            <a:ext cx="1966502" cy="412750"/>
          </a:xfrm>
        </p:spPr>
        <p:txBody>
          <a:bodyPr/>
          <a:lstStyle>
            <a:lvl1pPr marL="0" indent="0">
              <a:buNone/>
              <a:defRPr/>
            </a:lvl1pPr>
          </a:lstStyle>
          <a:p>
            <a:pPr lvl="0"/>
            <a:endParaRPr lang="en-US" dirty="0"/>
          </a:p>
        </p:txBody>
      </p:sp>
      <p:sp>
        <p:nvSpPr>
          <p:cNvPr id="11" name="Text Placeholder 8">
            <a:extLst>
              <a:ext uri="{FF2B5EF4-FFF2-40B4-BE49-F238E27FC236}">
                <a16:creationId xmlns:a16="http://schemas.microsoft.com/office/drawing/2014/main" id="{CFFDF04F-5449-78E4-D117-2DAD353BF5A1}"/>
              </a:ext>
            </a:extLst>
          </p:cNvPr>
          <p:cNvSpPr>
            <a:spLocks noGrp="1"/>
          </p:cNvSpPr>
          <p:nvPr>
            <p:ph type="body" sz="quarter" idx="12"/>
          </p:nvPr>
        </p:nvSpPr>
        <p:spPr>
          <a:xfrm>
            <a:off x="4611279" y="2227211"/>
            <a:ext cx="1966502" cy="412750"/>
          </a:xfrm>
        </p:spPr>
        <p:txBody>
          <a:bodyPr/>
          <a:lstStyle>
            <a:lvl1pPr marL="0" indent="0">
              <a:buNone/>
              <a:defRPr/>
            </a:lvl1pPr>
          </a:lstStyle>
          <a:p>
            <a:pPr lvl="0"/>
            <a:endParaRPr lang="en-US" dirty="0"/>
          </a:p>
        </p:txBody>
      </p:sp>
      <p:sp>
        <p:nvSpPr>
          <p:cNvPr id="16" name="Text Placeholder 8">
            <a:extLst>
              <a:ext uri="{FF2B5EF4-FFF2-40B4-BE49-F238E27FC236}">
                <a16:creationId xmlns:a16="http://schemas.microsoft.com/office/drawing/2014/main" id="{AF9DD111-2E74-7BAC-D581-F10518447EC3}"/>
              </a:ext>
            </a:extLst>
          </p:cNvPr>
          <p:cNvSpPr>
            <a:spLocks noGrp="1"/>
          </p:cNvSpPr>
          <p:nvPr>
            <p:ph type="body" sz="quarter" idx="13"/>
          </p:nvPr>
        </p:nvSpPr>
        <p:spPr>
          <a:xfrm>
            <a:off x="6789124" y="2237043"/>
            <a:ext cx="1966502" cy="412750"/>
          </a:xfrm>
        </p:spPr>
        <p:txBody>
          <a:bodyPr/>
          <a:lstStyle>
            <a:lvl1pPr marL="0" indent="0">
              <a:buNone/>
              <a:defRPr/>
            </a:lvl1pPr>
          </a:lstStyle>
          <a:p>
            <a:pPr lvl="0"/>
            <a:endParaRPr lang="en-US" dirty="0"/>
          </a:p>
        </p:txBody>
      </p:sp>
      <p:sp>
        <p:nvSpPr>
          <p:cNvPr id="17" name="Text Placeholder 8">
            <a:extLst>
              <a:ext uri="{FF2B5EF4-FFF2-40B4-BE49-F238E27FC236}">
                <a16:creationId xmlns:a16="http://schemas.microsoft.com/office/drawing/2014/main" id="{D643A237-2854-9D05-BCBF-B54095C8469B}"/>
              </a:ext>
            </a:extLst>
          </p:cNvPr>
          <p:cNvSpPr>
            <a:spLocks noGrp="1"/>
          </p:cNvSpPr>
          <p:nvPr>
            <p:ph type="body" sz="quarter" idx="14"/>
          </p:nvPr>
        </p:nvSpPr>
        <p:spPr>
          <a:xfrm>
            <a:off x="8898143" y="2261726"/>
            <a:ext cx="1966502" cy="4127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995768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2/13/2024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063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2/13/2024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408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2/13/2024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3073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916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149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051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B898-1060-407B-A4EA-B4A568E72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A4899-6801-4F1A-9E21-D4741BC8B8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5AD86-2D7B-497B-B66C-B4E54F58E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43029-1AD5-4EDC-939D-F5B2AFD40C8B}"/>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6" name="Footer Placeholder 5">
            <a:extLst>
              <a:ext uri="{FF2B5EF4-FFF2-40B4-BE49-F238E27FC236}">
                <a16:creationId xmlns:a16="http://schemas.microsoft.com/office/drawing/2014/main" id="{3AAB2CCD-6680-4931-93E9-84DB28FA3A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A2340B-B035-4FD2-A464-540CC318297C}"/>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616978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6331533" cy="506018"/>
          </a:xfrm>
        </p:spPr>
        <p:txBody>
          <a:bodyPr/>
          <a:lstStyle/>
          <a:p>
            <a:r>
              <a:rPr lang="en-US"/>
              <a:t>Click to edit Master title style</a:t>
            </a:r>
            <a:endParaRPr lang="en-US"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Content Placeholder 5">
            <a:extLst>
              <a:ext uri="{FF2B5EF4-FFF2-40B4-BE49-F238E27FC236}">
                <a16:creationId xmlns:a16="http://schemas.microsoft.com/office/drawing/2014/main" id="{DB56EC4B-C643-62B1-64A8-A430DB80DFB2}"/>
              </a:ext>
            </a:extLst>
          </p:cNvPr>
          <p:cNvSpPr>
            <a:spLocks noGrp="1"/>
          </p:cNvSpPr>
          <p:nvPr>
            <p:ph sz="quarter" idx="13"/>
          </p:nvPr>
        </p:nvSpPr>
        <p:spPr>
          <a:xfrm>
            <a:off x="1037196" y="1570025"/>
            <a:ext cx="1038740" cy="5929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52853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6689879" cy="629585"/>
          </a:xfrm>
        </p:spPr>
        <p:txBody>
          <a:bodyPr/>
          <a:lstStyle/>
          <a:p>
            <a:r>
              <a:rPr lang="en-US"/>
              <a:t>Click to edit Master title style</a:t>
            </a:r>
            <a:endParaRPr lang="en-US"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Content Placeholder 5">
            <a:extLst>
              <a:ext uri="{FF2B5EF4-FFF2-40B4-BE49-F238E27FC236}">
                <a16:creationId xmlns:a16="http://schemas.microsoft.com/office/drawing/2014/main" id="{FF0A5F33-C484-44DC-5701-1C9EBB30F026}"/>
              </a:ext>
            </a:extLst>
          </p:cNvPr>
          <p:cNvSpPr>
            <a:spLocks noGrp="1"/>
          </p:cNvSpPr>
          <p:nvPr>
            <p:ph sz="quarter" idx="13"/>
          </p:nvPr>
        </p:nvSpPr>
        <p:spPr>
          <a:xfrm>
            <a:off x="1531938" y="1779588"/>
            <a:ext cx="902343" cy="62958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5307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559264" y="503243"/>
            <a:ext cx="10474727" cy="612759"/>
          </a:xfrm>
        </p:spPr>
        <p:txBody>
          <a:bodyPr/>
          <a:lstStyle/>
          <a:p>
            <a:r>
              <a:rPr lang="en-US"/>
              <a:t>Click to edit Master title style</a:t>
            </a:r>
            <a:endParaRPr lang="en-US" dirty="0"/>
          </a:p>
        </p:txBody>
      </p:sp>
      <p:graphicFrame>
        <p:nvGraphicFramePr>
          <p:cNvPr id="23" name="Table 22">
            <a:extLst>
              <a:ext uri="{FF2B5EF4-FFF2-40B4-BE49-F238E27FC236}">
                <a16:creationId xmlns:a16="http://schemas.microsoft.com/office/drawing/2014/main" id="{7D41707C-821B-AE80-95DA-57308D1B9320}"/>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2424173814"/>
              </p:ext>
            </p:extLst>
          </p:nvPr>
        </p:nvGraphicFramePr>
        <p:xfrm>
          <a:off x="329608" y="1126273"/>
          <a:ext cx="11100391" cy="5641847"/>
        </p:xfrm>
        <a:graphic>
          <a:graphicData uri="http://schemas.openxmlformats.org/drawingml/2006/table">
            <a:tbl>
              <a:tblPr firstRow="1" bandRow="1">
                <a:tableStyleId>{5C22544A-7EE6-4342-B048-85BDC9FD1C3A}</a:tableStyleId>
              </a:tblPr>
              <a:tblGrid>
                <a:gridCol w="1791039">
                  <a:extLst>
                    <a:ext uri="{9D8B030D-6E8A-4147-A177-3AD203B41FA5}">
                      <a16:colId xmlns:a16="http://schemas.microsoft.com/office/drawing/2014/main" val="159039437"/>
                    </a:ext>
                  </a:extLst>
                </a:gridCol>
                <a:gridCol w="718439">
                  <a:extLst>
                    <a:ext uri="{9D8B030D-6E8A-4147-A177-3AD203B41FA5}">
                      <a16:colId xmlns:a16="http://schemas.microsoft.com/office/drawing/2014/main" val="4047583901"/>
                    </a:ext>
                  </a:extLst>
                </a:gridCol>
                <a:gridCol w="8590913">
                  <a:extLst>
                    <a:ext uri="{9D8B030D-6E8A-4147-A177-3AD203B41FA5}">
                      <a16:colId xmlns:a16="http://schemas.microsoft.com/office/drawing/2014/main" val="1321440662"/>
                    </a:ext>
                  </a:extLst>
                </a:gridCol>
              </a:tblGrid>
              <a:tr h="37491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45738733"/>
                  </a:ext>
                </a:extLst>
              </a:tr>
              <a:tr h="951661">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24338759"/>
                  </a:ext>
                </a:extLst>
              </a:tr>
              <a:tr h="951661">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698600784"/>
                  </a:ext>
                </a:extLst>
              </a:tr>
              <a:tr h="951661">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046642888"/>
                  </a:ext>
                </a:extLst>
              </a:tr>
              <a:tr h="951661">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716408343"/>
                  </a:ext>
                </a:extLst>
              </a:tr>
              <a:tr h="730142">
                <a:tc>
                  <a:txBody>
                    <a:bodyPr/>
                    <a:lstStyle/>
                    <a:p>
                      <a:endParaRPr lang="en-US" sz="1400" b="1" dirty="0"/>
                    </a:p>
                  </a:txBody>
                  <a:tcPr/>
                </a:tc>
                <a:tc>
                  <a:txBody>
                    <a:bodyPr/>
                    <a:lstStyle/>
                    <a:p>
                      <a:endParaRPr lang="en-US" sz="1400" dirty="0"/>
                    </a:p>
                  </a:txBody>
                  <a:tcPr/>
                </a:tc>
                <a:tc>
                  <a:txBody>
                    <a:bodyPr/>
                    <a:lstStyle/>
                    <a:p>
                      <a:endParaRPr lang="en-US" sz="1400" kern="1200" dirty="0">
                        <a:solidFill>
                          <a:schemeClr val="dk1"/>
                        </a:solidFill>
                        <a:effectLst/>
                        <a:latin typeface="+mn-lt"/>
                        <a:ea typeface="+mn-ea"/>
                        <a:cs typeface="+mn-cs"/>
                      </a:endParaRPr>
                    </a:p>
                    <a:p>
                      <a:endParaRPr lang="en-US" sz="1400" dirty="0"/>
                    </a:p>
                  </a:txBody>
                  <a:tcPr/>
                </a:tc>
                <a:extLst>
                  <a:ext uri="{0D108BD9-81ED-4DB2-BD59-A6C34878D82A}">
                    <a16:rowId xmlns:a16="http://schemas.microsoft.com/office/drawing/2014/main" val="2972581315"/>
                  </a:ext>
                </a:extLst>
              </a:tr>
              <a:tr h="730142">
                <a:tc>
                  <a:txBody>
                    <a:bodyPr/>
                    <a:lstStyle/>
                    <a:p>
                      <a:endParaRPr lang="en-US" sz="1400" b="1"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66975379"/>
                  </a:ext>
                </a:extLst>
              </a:tr>
            </a:tbl>
          </a:graphicData>
        </a:graphic>
      </p:graphicFrame>
      <p:sp>
        <p:nvSpPr>
          <p:cNvPr id="6" name="Content Placeholder 5">
            <a:extLst>
              <a:ext uri="{FF2B5EF4-FFF2-40B4-BE49-F238E27FC236}">
                <a16:creationId xmlns:a16="http://schemas.microsoft.com/office/drawing/2014/main" id="{52F7A218-ED01-B868-7A56-B7BB8053BE12}"/>
              </a:ext>
            </a:extLst>
          </p:cNvPr>
          <p:cNvSpPr>
            <a:spLocks noGrp="1"/>
          </p:cNvSpPr>
          <p:nvPr>
            <p:ph sz="quarter" idx="13"/>
          </p:nvPr>
        </p:nvSpPr>
        <p:spPr>
          <a:xfrm>
            <a:off x="575894" y="1562529"/>
            <a:ext cx="995363" cy="494871"/>
          </a:xfrm>
        </p:spPr>
        <p:txBody>
          <a:bodyPr/>
          <a:lstStyle>
            <a:lvl1pPr marL="0" indent="0">
              <a:buNone/>
              <a:defRPr/>
            </a:lvl1pPr>
          </a:lstStyle>
          <a:p>
            <a:pPr lvl="0"/>
            <a:endParaRPr lang="en-US" dirty="0"/>
          </a:p>
        </p:txBody>
      </p:sp>
      <p:sp>
        <p:nvSpPr>
          <p:cNvPr id="7" name="Content Placeholder 5">
            <a:extLst>
              <a:ext uri="{FF2B5EF4-FFF2-40B4-BE49-F238E27FC236}">
                <a16:creationId xmlns:a16="http://schemas.microsoft.com/office/drawing/2014/main" id="{B8DBD469-A70C-4952-91DB-7236D0114D7F}"/>
              </a:ext>
            </a:extLst>
          </p:cNvPr>
          <p:cNvSpPr>
            <a:spLocks noGrp="1"/>
          </p:cNvSpPr>
          <p:nvPr>
            <p:ph sz="quarter" idx="14"/>
          </p:nvPr>
        </p:nvSpPr>
        <p:spPr>
          <a:xfrm>
            <a:off x="1716835" y="1562529"/>
            <a:ext cx="995363" cy="494871"/>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575C5E71-6995-A9C8-107E-7730D6D74FD9}"/>
              </a:ext>
            </a:extLst>
          </p:cNvPr>
          <p:cNvSpPr>
            <a:spLocks noGrp="1"/>
          </p:cNvSpPr>
          <p:nvPr>
            <p:ph sz="quarter" idx="15"/>
          </p:nvPr>
        </p:nvSpPr>
        <p:spPr>
          <a:xfrm>
            <a:off x="2857776" y="1562528"/>
            <a:ext cx="995363" cy="494871"/>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610C71EE-B915-2761-D5CE-AE3828F51A67}"/>
              </a:ext>
            </a:extLst>
          </p:cNvPr>
          <p:cNvSpPr>
            <a:spLocks noGrp="1"/>
          </p:cNvSpPr>
          <p:nvPr>
            <p:ph sz="quarter" idx="16"/>
          </p:nvPr>
        </p:nvSpPr>
        <p:spPr>
          <a:xfrm>
            <a:off x="4039797" y="1562528"/>
            <a:ext cx="995363" cy="494871"/>
          </a:xfrm>
        </p:spPr>
        <p:txBody>
          <a:bodyPr/>
          <a:lstStyle>
            <a:lvl1pPr marL="0" indent="0">
              <a:buNone/>
              <a:defRPr/>
            </a:lvl1pPr>
          </a:lstStyle>
          <a:p>
            <a:pPr lvl="0"/>
            <a:endParaRPr lang="en-US" dirty="0"/>
          </a:p>
        </p:txBody>
      </p:sp>
      <p:sp>
        <p:nvSpPr>
          <p:cNvPr id="11" name="Content Placeholder 5">
            <a:extLst>
              <a:ext uri="{FF2B5EF4-FFF2-40B4-BE49-F238E27FC236}">
                <a16:creationId xmlns:a16="http://schemas.microsoft.com/office/drawing/2014/main" id="{6102C30E-785C-28E9-5DE0-F0982AF42374}"/>
              </a:ext>
            </a:extLst>
          </p:cNvPr>
          <p:cNvSpPr>
            <a:spLocks noGrp="1"/>
          </p:cNvSpPr>
          <p:nvPr>
            <p:ph sz="quarter" idx="17"/>
          </p:nvPr>
        </p:nvSpPr>
        <p:spPr>
          <a:xfrm>
            <a:off x="5221818" y="1562527"/>
            <a:ext cx="995363" cy="494871"/>
          </a:xfrm>
        </p:spPr>
        <p:txBody>
          <a:bodyPr/>
          <a:lstStyle>
            <a:lvl1pPr marL="0" indent="0">
              <a:buNone/>
              <a:defRPr/>
            </a:lvl1pPr>
          </a:lstStyle>
          <a:p>
            <a:pPr lvl="0"/>
            <a:endParaRPr lang="en-US" dirty="0"/>
          </a:p>
        </p:txBody>
      </p:sp>
      <p:sp>
        <p:nvSpPr>
          <p:cNvPr id="12" name="Content Placeholder 5">
            <a:extLst>
              <a:ext uri="{FF2B5EF4-FFF2-40B4-BE49-F238E27FC236}">
                <a16:creationId xmlns:a16="http://schemas.microsoft.com/office/drawing/2014/main" id="{75E8A653-45DB-C457-550B-370B57A4C3EA}"/>
              </a:ext>
            </a:extLst>
          </p:cNvPr>
          <p:cNvSpPr>
            <a:spLocks noGrp="1"/>
          </p:cNvSpPr>
          <p:nvPr>
            <p:ph sz="quarter" idx="18"/>
          </p:nvPr>
        </p:nvSpPr>
        <p:spPr>
          <a:xfrm>
            <a:off x="6503039" y="1562526"/>
            <a:ext cx="995363" cy="494871"/>
          </a:xfrm>
        </p:spPr>
        <p:txBody>
          <a:bodyPr/>
          <a:lstStyle>
            <a:lvl1pPr marL="0" indent="0">
              <a:buNone/>
              <a:defRPr/>
            </a:lvl1pPr>
          </a:lstStyle>
          <a:p>
            <a:pPr lvl="0"/>
            <a:endParaRPr lang="en-US" dirty="0"/>
          </a:p>
        </p:txBody>
      </p:sp>
      <p:sp>
        <p:nvSpPr>
          <p:cNvPr id="13" name="Content Placeholder 5">
            <a:extLst>
              <a:ext uri="{FF2B5EF4-FFF2-40B4-BE49-F238E27FC236}">
                <a16:creationId xmlns:a16="http://schemas.microsoft.com/office/drawing/2014/main" id="{AD111F62-CB47-F519-925E-A4DA124E43F3}"/>
              </a:ext>
            </a:extLst>
          </p:cNvPr>
          <p:cNvSpPr>
            <a:spLocks noGrp="1"/>
          </p:cNvSpPr>
          <p:nvPr>
            <p:ph sz="quarter" idx="19"/>
          </p:nvPr>
        </p:nvSpPr>
        <p:spPr>
          <a:xfrm>
            <a:off x="7690358" y="1562525"/>
            <a:ext cx="995363" cy="494871"/>
          </a:xfrm>
        </p:spPr>
        <p:txBody>
          <a:bodyPr/>
          <a:lstStyle>
            <a:lvl1pPr marL="0" indent="0">
              <a:buNone/>
              <a:defRPr/>
            </a:lvl1pPr>
          </a:lstStyle>
          <a:p>
            <a:pPr lvl="0"/>
            <a:endParaRPr lang="en-US" dirty="0"/>
          </a:p>
        </p:txBody>
      </p:sp>
      <p:sp>
        <p:nvSpPr>
          <p:cNvPr id="14" name="Content Placeholder 5">
            <a:extLst>
              <a:ext uri="{FF2B5EF4-FFF2-40B4-BE49-F238E27FC236}">
                <a16:creationId xmlns:a16="http://schemas.microsoft.com/office/drawing/2014/main" id="{9D5CB224-90D6-B58D-FB97-8930EE5F3563}"/>
              </a:ext>
            </a:extLst>
          </p:cNvPr>
          <p:cNvSpPr>
            <a:spLocks noGrp="1"/>
          </p:cNvSpPr>
          <p:nvPr>
            <p:ph sz="quarter" idx="20"/>
          </p:nvPr>
        </p:nvSpPr>
        <p:spPr>
          <a:xfrm>
            <a:off x="8877677" y="1562524"/>
            <a:ext cx="995363" cy="494871"/>
          </a:xfrm>
        </p:spPr>
        <p:txBody>
          <a:bodyPr/>
          <a:lstStyle>
            <a:lvl1pPr marL="0" indent="0">
              <a:buNone/>
              <a:defRPr/>
            </a:lvl1pPr>
          </a:lstStyle>
          <a:p>
            <a:pPr lvl="0"/>
            <a:endParaRPr lang="en-US" dirty="0"/>
          </a:p>
        </p:txBody>
      </p:sp>
      <p:sp>
        <p:nvSpPr>
          <p:cNvPr id="15" name="Content Placeholder 5">
            <a:extLst>
              <a:ext uri="{FF2B5EF4-FFF2-40B4-BE49-F238E27FC236}">
                <a16:creationId xmlns:a16="http://schemas.microsoft.com/office/drawing/2014/main" id="{B12CBCF1-C0FF-3934-BEBA-B04C0F5E962E}"/>
              </a:ext>
            </a:extLst>
          </p:cNvPr>
          <p:cNvSpPr>
            <a:spLocks noGrp="1"/>
          </p:cNvSpPr>
          <p:nvPr>
            <p:ph sz="quarter" idx="21"/>
          </p:nvPr>
        </p:nvSpPr>
        <p:spPr>
          <a:xfrm>
            <a:off x="575894" y="2277503"/>
            <a:ext cx="995363" cy="494871"/>
          </a:xfrm>
        </p:spPr>
        <p:txBody>
          <a:bodyPr/>
          <a:lstStyle>
            <a:lvl1pPr marL="0" indent="0">
              <a:buNone/>
              <a:defRPr/>
            </a:lvl1pPr>
          </a:lstStyle>
          <a:p>
            <a:pPr lvl="0"/>
            <a:endParaRPr lang="en-US" dirty="0"/>
          </a:p>
        </p:txBody>
      </p:sp>
      <p:sp>
        <p:nvSpPr>
          <p:cNvPr id="16" name="Content Placeholder 5">
            <a:extLst>
              <a:ext uri="{FF2B5EF4-FFF2-40B4-BE49-F238E27FC236}">
                <a16:creationId xmlns:a16="http://schemas.microsoft.com/office/drawing/2014/main" id="{FB05A42F-CE96-E1C8-42F6-C35761387D5C}"/>
              </a:ext>
            </a:extLst>
          </p:cNvPr>
          <p:cNvSpPr>
            <a:spLocks noGrp="1"/>
          </p:cNvSpPr>
          <p:nvPr>
            <p:ph sz="quarter" idx="22"/>
          </p:nvPr>
        </p:nvSpPr>
        <p:spPr>
          <a:xfrm>
            <a:off x="1716835" y="2277503"/>
            <a:ext cx="995363" cy="494871"/>
          </a:xfrm>
        </p:spPr>
        <p:txBody>
          <a:bodyPr/>
          <a:lstStyle>
            <a:lvl1pPr marL="0" indent="0">
              <a:buNone/>
              <a:defRPr/>
            </a:lvl1pPr>
          </a:lstStyle>
          <a:p>
            <a:pPr lvl="0"/>
            <a:endParaRPr lang="en-US" dirty="0"/>
          </a:p>
        </p:txBody>
      </p:sp>
      <p:sp>
        <p:nvSpPr>
          <p:cNvPr id="17" name="Content Placeholder 5">
            <a:extLst>
              <a:ext uri="{FF2B5EF4-FFF2-40B4-BE49-F238E27FC236}">
                <a16:creationId xmlns:a16="http://schemas.microsoft.com/office/drawing/2014/main" id="{38739B3E-D610-7123-86A4-D92DF6E106E7}"/>
              </a:ext>
            </a:extLst>
          </p:cNvPr>
          <p:cNvSpPr>
            <a:spLocks noGrp="1"/>
          </p:cNvSpPr>
          <p:nvPr>
            <p:ph sz="quarter" idx="23"/>
          </p:nvPr>
        </p:nvSpPr>
        <p:spPr>
          <a:xfrm>
            <a:off x="2857776" y="2277502"/>
            <a:ext cx="995363" cy="494871"/>
          </a:xfrm>
        </p:spPr>
        <p:txBody>
          <a:bodyPr/>
          <a:lstStyle>
            <a:lvl1pPr marL="0" indent="0">
              <a:buNone/>
              <a:defRPr/>
            </a:lvl1pPr>
          </a:lstStyle>
          <a:p>
            <a:pPr lvl="0"/>
            <a:endParaRPr lang="en-US" dirty="0"/>
          </a:p>
        </p:txBody>
      </p:sp>
      <p:sp>
        <p:nvSpPr>
          <p:cNvPr id="18" name="Content Placeholder 5">
            <a:extLst>
              <a:ext uri="{FF2B5EF4-FFF2-40B4-BE49-F238E27FC236}">
                <a16:creationId xmlns:a16="http://schemas.microsoft.com/office/drawing/2014/main" id="{F54DDB7D-F2DC-42FD-A519-714FBEECCB5B}"/>
              </a:ext>
            </a:extLst>
          </p:cNvPr>
          <p:cNvSpPr>
            <a:spLocks noGrp="1"/>
          </p:cNvSpPr>
          <p:nvPr>
            <p:ph sz="quarter" idx="24"/>
          </p:nvPr>
        </p:nvSpPr>
        <p:spPr>
          <a:xfrm>
            <a:off x="4039797" y="2277502"/>
            <a:ext cx="995363" cy="494871"/>
          </a:xfr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C30D51F4-B03B-9226-DC2E-774499B0DEC2}"/>
              </a:ext>
            </a:extLst>
          </p:cNvPr>
          <p:cNvSpPr>
            <a:spLocks noGrp="1"/>
          </p:cNvSpPr>
          <p:nvPr>
            <p:ph sz="quarter" idx="25"/>
          </p:nvPr>
        </p:nvSpPr>
        <p:spPr>
          <a:xfrm>
            <a:off x="5221818" y="2277501"/>
            <a:ext cx="995363" cy="494871"/>
          </a:xfrm>
        </p:spPr>
        <p:txBody>
          <a:bodyPr/>
          <a:lstStyle>
            <a:lvl1pPr marL="0" indent="0">
              <a:buNone/>
              <a:defRPr/>
            </a:lvl1pPr>
          </a:lstStyle>
          <a:p>
            <a:pPr lvl="0"/>
            <a:endParaRPr lang="en-US" dirty="0"/>
          </a:p>
        </p:txBody>
      </p:sp>
      <p:sp>
        <p:nvSpPr>
          <p:cNvPr id="20" name="Content Placeholder 5">
            <a:extLst>
              <a:ext uri="{FF2B5EF4-FFF2-40B4-BE49-F238E27FC236}">
                <a16:creationId xmlns:a16="http://schemas.microsoft.com/office/drawing/2014/main" id="{5724C22E-0AF6-8C54-0AF8-4222E3B42706}"/>
              </a:ext>
            </a:extLst>
          </p:cNvPr>
          <p:cNvSpPr>
            <a:spLocks noGrp="1"/>
          </p:cNvSpPr>
          <p:nvPr>
            <p:ph sz="quarter" idx="26"/>
          </p:nvPr>
        </p:nvSpPr>
        <p:spPr>
          <a:xfrm>
            <a:off x="6503039" y="2277500"/>
            <a:ext cx="995363" cy="494871"/>
          </a:xfrm>
        </p:spPr>
        <p:txBody>
          <a:bodyPr/>
          <a:lstStyle>
            <a:lvl1pPr marL="0" indent="0">
              <a:buNone/>
              <a:defRPr/>
            </a:lvl1pPr>
          </a:lstStyle>
          <a:p>
            <a:pPr lvl="0"/>
            <a:endParaRPr lang="en-US" dirty="0"/>
          </a:p>
        </p:txBody>
      </p:sp>
      <p:sp>
        <p:nvSpPr>
          <p:cNvPr id="21" name="Content Placeholder 5">
            <a:extLst>
              <a:ext uri="{FF2B5EF4-FFF2-40B4-BE49-F238E27FC236}">
                <a16:creationId xmlns:a16="http://schemas.microsoft.com/office/drawing/2014/main" id="{3A6A7410-F0AE-92CE-803D-33A1356B0A07}"/>
              </a:ext>
            </a:extLst>
          </p:cNvPr>
          <p:cNvSpPr>
            <a:spLocks noGrp="1"/>
          </p:cNvSpPr>
          <p:nvPr>
            <p:ph sz="quarter" idx="27"/>
          </p:nvPr>
        </p:nvSpPr>
        <p:spPr>
          <a:xfrm>
            <a:off x="7690358" y="2277499"/>
            <a:ext cx="995363" cy="494871"/>
          </a:xfrm>
        </p:spPr>
        <p:txBody>
          <a:bodyPr/>
          <a:lstStyle>
            <a:lvl1pPr marL="0" indent="0">
              <a:buNone/>
              <a:defRPr/>
            </a:lvl1pPr>
          </a:lstStyle>
          <a:p>
            <a:pPr lvl="0"/>
            <a:endParaRPr lang="en-US"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5DB4ED54-5B5E-4A04-93D3-5772E3CE3818}" type="datetime1">
              <a:rPr lang="en-US" smtClean="0"/>
              <a:t>2/13/2024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036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4946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2/13/2024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2285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2/13/2024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3191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4741334" y="4721413"/>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hasCustomPrompt="1"/>
          </p:nvPr>
        </p:nvSpPr>
        <p:spPr>
          <a:xfrm>
            <a:off x="691765" y="2172539"/>
            <a:ext cx="10687459" cy="3747511"/>
          </a:xfrm>
          <a:prstGeom prst="rect">
            <a:avLst/>
          </a:prstGeom>
        </p:spPr>
        <p:txBody>
          <a:bodyPr vert="horz" lIns="91440" tIns="45720" rIns="91440" bIns="4572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340828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9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38325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EBB6B3D2-2C45-7608-D6DF-30793C34AF5A}"/>
              </a:ext>
            </a:extLst>
          </p:cNvPr>
          <p:cNvSpPr>
            <a:spLocks noGrp="1"/>
          </p:cNvSpPr>
          <p:nvPr>
            <p:ph sz="quarter" idx="11"/>
          </p:nvPr>
        </p:nvSpPr>
        <p:spPr>
          <a:xfrm>
            <a:off x="1030288" y="2522538"/>
            <a:ext cx="912812" cy="557546"/>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CB933BD0-A359-CAC6-5F4B-26F3037CEBAC}"/>
              </a:ext>
            </a:extLst>
          </p:cNvPr>
          <p:cNvSpPr>
            <a:spLocks noGrp="1"/>
          </p:cNvSpPr>
          <p:nvPr>
            <p:ph sz="quarter" idx="12"/>
          </p:nvPr>
        </p:nvSpPr>
        <p:spPr>
          <a:xfrm>
            <a:off x="2058586" y="2540903"/>
            <a:ext cx="912812" cy="557546"/>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1A714622-8045-689E-9751-D502F38A0930}"/>
              </a:ext>
            </a:extLst>
          </p:cNvPr>
          <p:cNvSpPr>
            <a:spLocks noGrp="1"/>
          </p:cNvSpPr>
          <p:nvPr>
            <p:ph sz="quarter" idx="13"/>
          </p:nvPr>
        </p:nvSpPr>
        <p:spPr>
          <a:xfrm>
            <a:off x="3122577" y="2540903"/>
            <a:ext cx="912812" cy="557546"/>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47FD5134-1C6D-C0B2-9059-5F3331022BF0}"/>
              </a:ext>
            </a:extLst>
          </p:cNvPr>
          <p:cNvSpPr>
            <a:spLocks noGrp="1"/>
          </p:cNvSpPr>
          <p:nvPr>
            <p:ph sz="quarter" idx="14"/>
          </p:nvPr>
        </p:nvSpPr>
        <p:spPr>
          <a:xfrm>
            <a:off x="4186568" y="2540903"/>
            <a:ext cx="912812" cy="55754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2043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44DDE4AB-F931-D3DE-9529-1303EA58AF0D}"/>
              </a:ext>
            </a:extLst>
          </p:cNvPr>
          <p:cNvSpPr>
            <a:spLocks noGrp="1"/>
          </p:cNvSpPr>
          <p:nvPr>
            <p:ph sz="quarter" idx="11"/>
          </p:nvPr>
        </p:nvSpPr>
        <p:spPr>
          <a:xfrm>
            <a:off x="1063625" y="2614613"/>
            <a:ext cx="1013653" cy="459567"/>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D5EB182E-62D6-282A-5E0C-A8254031B2E1}"/>
              </a:ext>
            </a:extLst>
          </p:cNvPr>
          <p:cNvSpPr>
            <a:spLocks noGrp="1"/>
          </p:cNvSpPr>
          <p:nvPr>
            <p:ph sz="quarter" idx="12"/>
          </p:nvPr>
        </p:nvSpPr>
        <p:spPr>
          <a:xfrm>
            <a:off x="2279512" y="2614613"/>
            <a:ext cx="1013653" cy="45956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194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E11F-9517-4282-985C-B226D48BB9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AACE5E-02F4-4379-A76E-721B5F665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1DC917-6288-4985-A8D8-6096E52407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82145-EB7C-4D33-9212-07F60FEF2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0E2DF-DE89-4738-A266-DC74D6F52E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799301-CC1F-49B4-9FC0-6943C55AECA1}"/>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8" name="Footer Placeholder 7">
            <a:extLst>
              <a:ext uri="{FF2B5EF4-FFF2-40B4-BE49-F238E27FC236}">
                <a16:creationId xmlns:a16="http://schemas.microsoft.com/office/drawing/2014/main" id="{5E4D6135-4930-40A2-B034-FCA328AE20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E6663A-A615-441E-9E8B-A2EB0400DDEA}"/>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77492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7BDE2FB1-46A1-D82A-C075-9E1F26B357B3}"/>
              </a:ext>
            </a:extLst>
          </p:cNvPr>
          <p:cNvSpPr>
            <a:spLocks noGrp="1"/>
          </p:cNvSpPr>
          <p:nvPr>
            <p:ph sz="quarter" idx="11"/>
          </p:nvPr>
        </p:nvSpPr>
        <p:spPr>
          <a:xfrm>
            <a:off x="1117600" y="2425701"/>
            <a:ext cx="1092200" cy="648480"/>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D35DFF01-E64A-3885-6355-C5B3F2F5C10B}"/>
              </a:ext>
            </a:extLst>
          </p:cNvPr>
          <p:cNvSpPr>
            <a:spLocks noGrp="1"/>
          </p:cNvSpPr>
          <p:nvPr>
            <p:ph sz="quarter" idx="12"/>
          </p:nvPr>
        </p:nvSpPr>
        <p:spPr>
          <a:xfrm>
            <a:off x="2349500" y="2425701"/>
            <a:ext cx="1092200" cy="64848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8925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334F1F3E-1326-78A4-78AC-9CCEDC6D8962}"/>
              </a:ext>
            </a:extLst>
          </p:cNvPr>
          <p:cNvSpPr>
            <a:spLocks noGrp="1"/>
          </p:cNvSpPr>
          <p:nvPr>
            <p:ph sz="quarter" idx="11"/>
          </p:nvPr>
        </p:nvSpPr>
        <p:spPr>
          <a:xfrm>
            <a:off x="941388" y="2570164"/>
            <a:ext cx="1086195" cy="716376"/>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8C369C95-253D-7F8A-16B4-AB7822AC9FDB}"/>
              </a:ext>
            </a:extLst>
          </p:cNvPr>
          <p:cNvSpPr>
            <a:spLocks noGrp="1"/>
          </p:cNvSpPr>
          <p:nvPr>
            <p:ph sz="quarter" idx="12"/>
          </p:nvPr>
        </p:nvSpPr>
        <p:spPr>
          <a:xfrm>
            <a:off x="2286484" y="2570164"/>
            <a:ext cx="1086195" cy="716376"/>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554922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A1B8573F-D32C-9864-F61B-98F685A858E9}"/>
              </a:ext>
            </a:extLst>
          </p:cNvPr>
          <p:cNvSpPr>
            <a:spLocks noGrp="1"/>
          </p:cNvSpPr>
          <p:nvPr>
            <p:ph sz="quarter" idx="11"/>
          </p:nvPr>
        </p:nvSpPr>
        <p:spPr>
          <a:xfrm>
            <a:off x="812800" y="2322513"/>
            <a:ext cx="1089025" cy="667430"/>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8358EF71-C93E-02C8-1A7B-6076252E35D5}"/>
              </a:ext>
            </a:extLst>
          </p:cNvPr>
          <p:cNvSpPr>
            <a:spLocks noGrp="1"/>
          </p:cNvSpPr>
          <p:nvPr>
            <p:ph sz="quarter" idx="12"/>
          </p:nvPr>
        </p:nvSpPr>
        <p:spPr>
          <a:xfrm>
            <a:off x="2126343" y="2329997"/>
            <a:ext cx="1089025" cy="66743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599123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3824121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734959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1E41FDD4-260E-AA94-E557-E98654293F9B}"/>
              </a:ext>
            </a:extLst>
          </p:cNvPr>
          <p:cNvSpPr>
            <a:spLocks noGrp="1"/>
          </p:cNvSpPr>
          <p:nvPr>
            <p:ph sz="quarter" idx="11"/>
          </p:nvPr>
        </p:nvSpPr>
        <p:spPr>
          <a:xfrm>
            <a:off x="1374775" y="2522538"/>
            <a:ext cx="912775" cy="41743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82156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3583084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924234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BED39F8F-A6BD-A811-D6B0-68E532763F29}"/>
              </a:ext>
            </a:extLst>
          </p:cNvPr>
          <p:cNvSpPr>
            <a:spLocks noGrp="1"/>
          </p:cNvSpPr>
          <p:nvPr>
            <p:ph sz="quarter" idx="11"/>
          </p:nvPr>
        </p:nvSpPr>
        <p:spPr>
          <a:xfrm>
            <a:off x="847725" y="2570163"/>
            <a:ext cx="1104643" cy="504017"/>
          </a:xfrm>
        </p:spPr>
        <p:txBody>
          <a:bodyPr/>
          <a:lstStyle>
            <a:lvl1pPr marL="0" indent="0">
              <a:buNone/>
              <a:defRPr/>
            </a:lvl1pPr>
          </a:lstStyle>
          <a:p>
            <a:pPr lvl="0"/>
            <a:endParaRPr lang="en-US" dirty="0"/>
          </a:p>
        </p:txBody>
      </p:sp>
      <p:sp>
        <p:nvSpPr>
          <p:cNvPr id="3" name="Content Placeholder 5">
            <a:extLst>
              <a:ext uri="{FF2B5EF4-FFF2-40B4-BE49-F238E27FC236}">
                <a16:creationId xmlns:a16="http://schemas.microsoft.com/office/drawing/2014/main" id="{0AE03788-D106-501F-18A5-729AAAF6689E}"/>
              </a:ext>
            </a:extLst>
          </p:cNvPr>
          <p:cNvSpPr>
            <a:spLocks noGrp="1"/>
          </p:cNvSpPr>
          <p:nvPr>
            <p:ph sz="quarter" idx="12"/>
          </p:nvPr>
        </p:nvSpPr>
        <p:spPr>
          <a:xfrm>
            <a:off x="2130425" y="2570163"/>
            <a:ext cx="1104643" cy="50401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27234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52F7E179-264D-508B-00FD-E4286E495A69}"/>
              </a:ext>
            </a:extLst>
          </p:cNvPr>
          <p:cNvSpPr>
            <a:spLocks noGrp="1"/>
          </p:cNvSpPr>
          <p:nvPr>
            <p:ph sz="quarter" idx="11"/>
          </p:nvPr>
        </p:nvSpPr>
        <p:spPr>
          <a:xfrm>
            <a:off x="684067" y="2139747"/>
            <a:ext cx="1246333" cy="705054"/>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218DF7D8-C7B7-26CA-7FA4-1A1054193281}"/>
              </a:ext>
            </a:extLst>
          </p:cNvPr>
          <p:cNvSpPr>
            <a:spLocks noGrp="1"/>
          </p:cNvSpPr>
          <p:nvPr>
            <p:ph sz="quarter" idx="12"/>
          </p:nvPr>
        </p:nvSpPr>
        <p:spPr>
          <a:xfrm>
            <a:off x="2081067" y="2139747"/>
            <a:ext cx="1246333" cy="705054"/>
          </a:xfrm>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0B14EF5D-0F04-3C2C-E33C-63B1CB8A717D}"/>
              </a:ext>
            </a:extLst>
          </p:cNvPr>
          <p:cNvSpPr>
            <a:spLocks noGrp="1"/>
          </p:cNvSpPr>
          <p:nvPr>
            <p:ph sz="quarter" idx="13"/>
          </p:nvPr>
        </p:nvSpPr>
        <p:spPr>
          <a:xfrm>
            <a:off x="3478067" y="2139747"/>
            <a:ext cx="1246333" cy="705054"/>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A4A7DFC0-3EDA-1E9E-1C7D-D97E56BF3F14}"/>
              </a:ext>
            </a:extLst>
          </p:cNvPr>
          <p:cNvSpPr>
            <a:spLocks noGrp="1"/>
          </p:cNvSpPr>
          <p:nvPr>
            <p:ph sz="quarter" idx="14"/>
          </p:nvPr>
        </p:nvSpPr>
        <p:spPr>
          <a:xfrm>
            <a:off x="4875067" y="2139747"/>
            <a:ext cx="1246333" cy="705054"/>
          </a:xfrm>
        </p:spPr>
        <p:txBody>
          <a:bodyPr/>
          <a:lstStyle>
            <a:lvl1pPr marL="0" indent="0">
              <a:buNone/>
              <a:defRPr/>
            </a:lvl1pPr>
          </a:lstStyle>
          <a:p>
            <a:pPr lvl="0"/>
            <a:endParaRPr lang="en-US" dirty="0"/>
          </a:p>
        </p:txBody>
      </p:sp>
      <p:sp>
        <p:nvSpPr>
          <p:cNvPr id="3" name="Content Placeholder 5">
            <a:extLst>
              <a:ext uri="{FF2B5EF4-FFF2-40B4-BE49-F238E27FC236}">
                <a16:creationId xmlns:a16="http://schemas.microsoft.com/office/drawing/2014/main" id="{CBC00963-7C17-0769-C48A-DA8F164BEAA4}"/>
              </a:ext>
            </a:extLst>
          </p:cNvPr>
          <p:cNvSpPr>
            <a:spLocks noGrp="1"/>
          </p:cNvSpPr>
          <p:nvPr>
            <p:ph sz="quarter" idx="15"/>
          </p:nvPr>
        </p:nvSpPr>
        <p:spPr>
          <a:xfrm>
            <a:off x="6445275" y="2139747"/>
            <a:ext cx="1246333" cy="705054"/>
          </a:xfrm>
        </p:spPr>
        <p:txBody>
          <a:bodyPr/>
          <a:lstStyle>
            <a:lvl1pPr marL="0" indent="0">
              <a:buNone/>
              <a:defRPr/>
            </a:lvl1pPr>
          </a:lstStyle>
          <a:p>
            <a:pPr lvl="0"/>
            <a:endParaRPr lang="en-US" dirty="0"/>
          </a:p>
        </p:txBody>
      </p:sp>
      <p:sp>
        <p:nvSpPr>
          <p:cNvPr id="4" name="Content Placeholder 5">
            <a:extLst>
              <a:ext uri="{FF2B5EF4-FFF2-40B4-BE49-F238E27FC236}">
                <a16:creationId xmlns:a16="http://schemas.microsoft.com/office/drawing/2014/main" id="{6464E63F-E02F-636E-943D-17B6DDC32DEB}"/>
              </a:ext>
            </a:extLst>
          </p:cNvPr>
          <p:cNvSpPr>
            <a:spLocks noGrp="1"/>
          </p:cNvSpPr>
          <p:nvPr>
            <p:ph sz="quarter" idx="16"/>
          </p:nvPr>
        </p:nvSpPr>
        <p:spPr>
          <a:xfrm>
            <a:off x="7880375" y="2142013"/>
            <a:ext cx="1246333" cy="705054"/>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312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3BA2-2124-4775-A4E8-64AFEE1732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1A83D9-90B5-4C31-9D85-F4AF034DAB45}"/>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4" name="Footer Placeholder 3">
            <a:extLst>
              <a:ext uri="{FF2B5EF4-FFF2-40B4-BE49-F238E27FC236}">
                <a16:creationId xmlns:a16="http://schemas.microsoft.com/office/drawing/2014/main" id="{C7BE3F19-9F9F-4B13-ADD2-D7803DC39D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8751E20-7184-4642-B401-A764E93ED2D9}"/>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2888233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
        <p:nvSpPr>
          <p:cNvPr id="6" name="Content Placeholder 5">
            <a:extLst>
              <a:ext uri="{FF2B5EF4-FFF2-40B4-BE49-F238E27FC236}">
                <a16:creationId xmlns:a16="http://schemas.microsoft.com/office/drawing/2014/main" id="{E338CA7F-E74F-D1D3-78CE-604834E5F185}"/>
              </a:ext>
            </a:extLst>
          </p:cNvPr>
          <p:cNvSpPr>
            <a:spLocks noGrp="1"/>
          </p:cNvSpPr>
          <p:nvPr>
            <p:ph sz="quarter" idx="11"/>
          </p:nvPr>
        </p:nvSpPr>
        <p:spPr>
          <a:xfrm>
            <a:off x="706437" y="2226803"/>
            <a:ext cx="939800" cy="596900"/>
          </a:xfrm>
        </p:spPr>
        <p:txBody>
          <a:bodyPr/>
          <a:lstStyle>
            <a:lvl1pPr marL="0" indent="0">
              <a:buNone/>
              <a:defRPr/>
            </a:lvl1pPr>
          </a:lstStyle>
          <a:p>
            <a:pPr lvl="0"/>
            <a:endParaRPr lang="en-US" dirty="0"/>
          </a:p>
        </p:txBody>
      </p:sp>
      <p:sp>
        <p:nvSpPr>
          <p:cNvPr id="3" name="Content Placeholder 5">
            <a:extLst>
              <a:ext uri="{FF2B5EF4-FFF2-40B4-BE49-F238E27FC236}">
                <a16:creationId xmlns:a16="http://schemas.microsoft.com/office/drawing/2014/main" id="{C5B275AE-73F4-CCA2-708F-803AEA0D36FF}"/>
              </a:ext>
            </a:extLst>
          </p:cNvPr>
          <p:cNvSpPr>
            <a:spLocks noGrp="1"/>
          </p:cNvSpPr>
          <p:nvPr>
            <p:ph sz="quarter" idx="12"/>
          </p:nvPr>
        </p:nvSpPr>
        <p:spPr>
          <a:xfrm>
            <a:off x="1977774" y="2226803"/>
            <a:ext cx="939800" cy="5969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942767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971508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2700373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776249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492862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a:extLst>
              <a:ext uri="{C183D7F6-B498-43B3-948B-1728B52AA6E4}">
                <adec:decorative xmlns:adec="http://schemas.microsoft.com/office/drawing/2017/decorative" val="1"/>
              </a:ext>
            </a:extLst>
          </p:cNvPr>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ext Placeholder 19">
            <a:extLst>
              <a:ext uri="{C183D7F6-B498-43B3-948B-1728B52AA6E4}">
                <adec:decorative xmlns:adec="http://schemas.microsoft.com/office/drawing/2017/decorative" val="1"/>
              </a:ext>
            </a:extLst>
          </p:cNvPr>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grpSp>
        <p:nvGrpSpPr>
          <p:cNvPr id="12" name="Group 11">
            <a:extLst>
              <a:ext uri="{C183D7F6-B498-43B3-948B-1728B52AA6E4}">
                <adec:decorative xmlns:adec="http://schemas.microsoft.com/office/drawing/2017/decorative" val="1"/>
              </a:ext>
            </a:extLst>
          </p:cNvPr>
          <p:cNvGrpSpPr/>
          <p:nvPr userDrawn="1"/>
        </p:nvGrpSpPr>
        <p:grpSpPr>
          <a:xfrm>
            <a:off x="-41050" y="6215357"/>
            <a:ext cx="12304889" cy="705284"/>
            <a:chOff x="-30788" y="4661517"/>
            <a:chExt cx="9228667" cy="528963"/>
          </a:xfrm>
        </p:grpSpPr>
        <p:sp>
          <p:nvSpPr>
            <p:cNvPr id="14" name="Rectangle 13">
              <a:extLst>
                <a:ext uri="{C183D7F6-B498-43B3-948B-1728B52AA6E4}">
                  <adec:decorative xmlns:adec="http://schemas.microsoft.com/office/drawing/2017/decorative" val="1"/>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C183D7F6-B498-43B3-948B-1728B52AA6E4}">
                  <adec:decorative xmlns:adec="http://schemas.microsoft.com/office/drawing/2017/decorative" val="1"/>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TextBox 20">
              <a:extLst>
                <a:ext uri="{C183D7F6-B498-43B3-948B-1728B52AA6E4}">
                  <adec:decorative xmlns:adec="http://schemas.microsoft.com/office/drawing/2017/decorative" val="1"/>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183980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a:lstStyle>
            <a:lvl1pPr algn="ctr">
              <a:defRPr sz="4000"/>
            </a:lvl1pPr>
          </a:lstStyle>
          <a:p>
            <a:r>
              <a:rPr lang="en-US"/>
              <a:t>Click to edit Master title style</a:t>
            </a:r>
            <a:endParaRPr lang="en-US" dirty="0"/>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a:lstStyle>
            <a:lvl1pPr marL="0" indent="0" algn="ctr">
              <a:buNone/>
              <a:defRPr b="1">
                <a:solidFill>
                  <a:schemeClr val="accent1"/>
                </a:solidFill>
              </a:defRPr>
            </a:lvl1pPr>
          </a:lstStyle>
          <a:p>
            <a:pPr lvl="0"/>
            <a:r>
              <a:rPr lang="en-US" dirty="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a:lstStyle>
            <a:lvl1pPr marL="0" indent="0" algn="ctr">
              <a:buNone/>
              <a:defRPr b="1">
                <a:solidFill>
                  <a:schemeClr val="accent2"/>
                </a:solidFill>
              </a:defRPr>
            </a:lvl1pPr>
          </a:lstStyle>
          <a:p>
            <a:pPr lvl="0"/>
            <a:r>
              <a:rPr lang="en-US" dirty="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a:lstStyle>
            <a:lvl1pPr marL="0" indent="0" algn="ctr">
              <a:buNone/>
              <a:defRPr b="1">
                <a:solidFill>
                  <a:schemeClr val="accent3"/>
                </a:solidFill>
              </a:defRPr>
            </a:lvl1pPr>
          </a:lstStyle>
          <a:p>
            <a:pPr lvl="0"/>
            <a:r>
              <a:rPr lang="en-US" dirty="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a:lstStyle>
            <a:lvl1pPr marL="0" indent="0" algn="ctr">
              <a:buNone/>
              <a:defRPr b="1">
                <a:solidFill>
                  <a:schemeClr val="accent4"/>
                </a:solidFill>
              </a:defRPr>
            </a:lvl1pPr>
          </a:lstStyle>
          <a:p>
            <a:pPr lvl="0"/>
            <a:r>
              <a:rPr lang="en-US" dirty="0"/>
              <a:t>20xx</a:t>
            </a:r>
          </a:p>
        </p:txBody>
      </p:sp>
      <p:sp>
        <p:nvSpPr>
          <p:cNvPr id="73" name="Text Placeholder 68">
            <a:extLst>
              <a:ext uri="{FF2B5EF4-FFF2-40B4-BE49-F238E27FC236}">
                <a16:creationId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a:lstStyle>
            <a:lvl1pPr marL="0" indent="0" algn="ctr">
              <a:buNone/>
              <a:defRPr b="1">
                <a:solidFill>
                  <a:schemeClr val="accent5"/>
                </a:solidFill>
              </a:defRPr>
            </a:lvl1pPr>
          </a:lstStyle>
          <a:p>
            <a:pPr lvl="0"/>
            <a:r>
              <a:rPr lang="en-US" dirty="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1120775" y="2427889"/>
            <a:ext cx="1728788" cy="1156685"/>
          </a:xfrm>
          <a:prstGeom prst="rect">
            <a:avLst/>
          </a:prstGeom>
        </p:spPr>
        <p:txBody>
          <a:bodyPr>
            <a:normAutofit/>
          </a:bodyPr>
          <a:lstStyle>
            <a:lvl1pPr marL="0" indent="0">
              <a:buNone/>
              <a:defRPr sz="1200"/>
            </a:lvl1pPr>
          </a:lstStyle>
          <a:p>
            <a:pPr lvl="0"/>
            <a:r>
              <a:rPr lang="en-US"/>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3371465" y="4225158"/>
            <a:ext cx="1728788" cy="1151153"/>
          </a:xfrm>
          <a:prstGeom prst="rect">
            <a:avLst/>
          </a:prstGeom>
        </p:spPr>
        <p:txBody>
          <a:bodyPr>
            <a:normAutofit/>
          </a:bodyPr>
          <a:lstStyle>
            <a:lvl1pPr marL="0" indent="0">
              <a:buNone/>
              <a:defRPr sz="1200"/>
            </a:lvl1pPr>
          </a:lstStyle>
          <a:p>
            <a:pPr lvl="0"/>
            <a:r>
              <a:rPr lang="en-US"/>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5643383" y="2427889"/>
            <a:ext cx="1728788" cy="1156138"/>
          </a:xfrm>
          <a:prstGeom prst="rect">
            <a:avLst/>
          </a:prstGeom>
        </p:spPr>
        <p:txBody>
          <a:bodyPr>
            <a:normAutofit/>
          </a:bodyPr>
          <a:lstStyle>
            <a:lvl1pPr marL="0" indent="0">
              <a:buNone/>
              <a:defRPr sz="1200"/>
            </a:lvl1pPr>
          </a:lstStyle>
          <a:p>
            <a:pPr lvl="0"/>
            <a:r>
              <a:rPr lang="en-US" dirty="0"/>
              <a:t>Click to edit Master text styles</a:t>
            </a:r>
          </a:p>
        </p:txBody>
      </p:sp>
      <p:sp>
        <p:nvSpPr>
          <p:cNvPr id="79" name="Text Placeholder 74">
            <a:extLst>
              <a:ext uri="{FF2B5EF4-FFF2-40B4-BE49-F238E27FC236}">
                <a16:creationId xmlns:a16="http://schemas.microsoft.com/office/drawing/2014/main" id="{13BE834B-38E1-42BC-8467-6B0BE1838179}"/>
              </a:ext>
            </a:extLst>
          </p:cNvPr>
          <p:cNvSpPr>
            <a:spLocks noGrp="1"/>
          </p:cNvSpPr>
          <p:nvPr userDrawn="1">
            <p:ph type="body" sz="quarter" idx="19"/>
          </p:nvPr>
        </p:nvSpPr>
        <p:spPr>
          <a:xfrm>
            <a:off x="10126864"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3" name="Content Placeholder 2">
            <a:extLst>
              <a:ext uri="{FF2B5EF4-FFF2-40B4-BE49-F238E27FC236}">
                <a16:creationId xmlns:a16="http://schemas.microsoft.com/office/drawing/2014/main" id="{64D3E0E6-7AE8-C0C9-F2F3-588A5EE82D1C}"/>
              </a:ext>
            </a:extLst>
          </p:cNvPr>
          <p:cNvSpPr>
            <a:spLocks noGrp="1"/>
          </p:cNvSpPr>
          <p:nvPr>
            <p:ph sz="quarter" idx="20"/>
          </p:nvPr>
        </p:nvSpPr>
        <p:spPr>
          <a:xfrm>
            <a:off x="446359" y="1304228"/>
            <a:ext cx="850243" cy="508075"/>
          </a:xfrm>
        </p:spPr>
        <p:txBody>
          <a:bodyPr/>
          <a:lstStyle>
            <a:lvl1pPr marL="0" indent="0">
              <a:buNone/>
              <a:defRPr/>
            </a:lvl1pPr>
          </a:lstStyle>
          <a:p>
            <a:pPr lvl="0"/>
            <a:endParaRPr lang="en-US" dirty="0"/>
          </a:p>
        </p:txBody>
      </p:sp>
      <p:sp>
        <p:nvSpPr>
          <p:cNvPr id="4" name="Content Placeholder 2">
            <a:extLst>
              <a:ext uri="{FF2B5EF4-FFF2-40B4-BE49-F238E27FC236}">
                <a16:creationId xmlns:a16="http://schemas.microsoft.com/office/drawing/2014/main" id="{54793865-F059-0CAB-47C3-01D7C49FA82A}"/>
              </a:ext>
            </a:extLst>
          </p:cNvPr>
          <p:cNvSpPr>
            <a:spLocks noGrp="1"/>
          </p:cNvSpPr>
          <p:nvPr>
            <p:ph sz="quarter" idx="21"/>
          </p:nvPr>
        </p:nvSpPr>
        <p:spPr>
          <a:xfrm>
            <a:off x="5022080" y="1304227"/>
            <a:ext cx="850243" cy="508075"/>
          </a:xfrm>
        </p:spPr>
        <p:txBody>
          <a:bodyPr/>
          <a:lstStyle>
            <a:lvl1pPr marL="0" indent="0">
              <a:buNone/>
              <a:defRPr/>
            </a:lvl1pPr>
          </a:lstStyle>
          <a:p>
            <a:pPr lvl="0"/>
            <a:endParaRPr lang="en-US" dirty="0"/>
          </a:p>
        </p:txBody>
      </p:sp>
      <p:sp>
        <p:nvSpPr>
          <p:cNvPr id="5" name="Content Placeholder 2">
            <a:extLst>
              <a:ext uri="{FF2B5EF4-FFF2-40B4-BE49-F238E27FC236}">
                <a16:creationId xmlns:a16="http://schemas.microsoft.com/office/drawing/2014/main" id="{908810E2-B2C9-3E77-D6F9-D5AF6599500D}"/>
              </a:ext>
            </a:extLst>
          </p:cNvPr>
          <p:cNvSpPr>
            <a:spLocks noGrp="1"/>
          </p:cNvSpPr>
          <p:nvPr>
            <p:ph sz="quarter" idx="22"/>
          </p:nvPr>
        </p:nvSpPr>
        <p:spPr>
          <a:xfrm>
            <a:off x="9470636" y="1445331"/>
            <a:ext cx="850243" cy="508075"/>
          </a:xfr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45C3D227-F0D3-100C-246F-AD246B5E9017}"/>
              </a:ext>
            </a:extLst>
          </p:cNvPr>
          <p:cNvSpPr>
            <a:spLocks noGrp="1"/>
          </p:cNvSpPr>
          <p:nvPr>
            <p:ph sz="quarter" idx="23"/>
          </p:nvPr>
        </p:nvSpPr>
        <p:spPr>
          <a:xfrm>
            <a:off x="2706359" y="5834189"/>
            <a:ext cx="850243" cy="508075"/>
          </a:xfr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id="{577DD9F4-8EBD-CBBA-AEA7-253C506B24E2}"/>
              </a:ext>
            </a:extLst>
          </p:cNvPr>
          <p:cNvSpPr>
            <a:spLocks noGrp="1"/>
          </p:cNvSpPr>
          <p:nvPr>
            <p:ph sz="quarter" idx="24"/>
          </p:nvPr>
        </p:nvSpPr>
        <p:spPr>
          <a:xfrm>
            <a:off x="7295593" y="5834189"/>
            <a:ext cx="850243" cy="508075"/>
          </a:xfr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843A0F6E-174B-005D-4E46-BBA6FD3C6778}"/>
              </a:ext>
            </a:extLst>
          </p:cNvPr>
          <p:cNvSpPr>
            <a:spLocks noGrp="1"/>
          </p:cNvSpPr>
          <p:nvPr>
            <p:ph sz="quarter" idx="25"/>
          </p:nvPr>
        </p:nvSpPr>
        <p:spPr>
          <a:xfrm>
            <a:off x="8051350" y="4222093"/>
            <a:ext cx="1389063" cy="103187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9755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F4057-0F8D-441D-B1A1-64C53CA859F9}"/>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3" name="Footer Placeholder 2">
            <a:extLst>
              <a:ext uri="{FF2B5EF4-FFF2-40B4-BE49-F238E27FC236}">
                <a16:creationId xmlns:a16="http://schemas.microsoft.com/office/drawing/2014/main" id="{AFE951A4-2487-4B17-8690-405C155A4E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03C4E73-2371-461A-918D-02F2C71B1151}"/>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86504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ACC8-2A5E-45F4-9AE2-475B9C1EB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C14C1-3DE3-4B76-876E-A0ECA4EBA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91AD48-B9FC-496A-B1A9-3AB86DA55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A4F14-7483-4185-9F71-D9E37ADF101A}"/>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6" name="Footer Placeholder 5">
            <a:extLst>
              <a:ext uri="{FF2B5EF4-FFF2-40B4-BE49-F238E27FC236}">
                <a16:creationId xmlns:a16="http://schemas.microsoft.com/office/drawing/2014/main" id="{A3AB972E-ECAF-4995-B32B-6AA4CA0C61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3815F9-165B-47CC-961C-F3B281AE0F23}"/>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132062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EDB2-5C8D-4DC2-9DBD-6459089D8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5D471-0D8E-48F9-954E-B3E23B7CB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B5C8BD-47A1-4D2C-9858-31445D77C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92FAB-5886-4B00-9191-A269BA92E49D}"/>
              </a:ext>
            </a:extLst>
          </p:cNvPr>
          <p:cNvSpPr>
            <a:spLocks noGrp="1"/>
          </p:cNvSpPr>
          <p:nvPr>
            <p:ph type="dt" sz="half" idx="10"/>
          </p:nvPr>
        </p:nvSpPr>
        <p:spPr/>
        <p:txBody>
          <a:bodyPr/>
          <a:lstStyle/>
          <a:p>
            <a:fld id="{ECCEAFED-072E-4405-8E81-462DC0D7F28D}" type="datetimeFigureOut">
              <a:rPr lang="en-US" smtClean="0"/>
              <a:t>2/13/2024</a:t>
            </a:fld>
            <a:endParaRPr lang="en-US" dirty="0"/>
          </a:p>
        </p:txBody>
      </p:sp>
      <p:sp>
        <p:nvSpPr>
          <p:cNvPr id="6" name="Footer Placeholder 5">
            <a:extLst>
              <a:ext uri="{FF2B5EF4-FFF2-40B4-BE49-F238E27FC236}">
                <a16:creationId xmlns:a16="http://schemas.microsoft.com/office/drawing/2014/main" id="{F808EE7E-81F2-45FE-B7C0-C1E9E2F90C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F85B33-AED1-49AE-A633-74F0B8014B33}"/>
              </a:ext>
            </a:extLst>
          </p:cNvPr>
          <p:cNvSpPr>
            <a:spLocks noGrp="1"/>
          </p:cNvSpPr>
          <p:nvPr>
            <p:ph type="sldNum" sz="quarter" idx="12"/>
          </p:nvPr>
        </p:nvSpPr>
        <p:spPr/>
        <p:txBody>
          <a:bodyPr/>
          <a:lstStyle/>
          <a:p>
            <a:fld id="{56611447-E2FE-45AA-9459-1E2D84D6A802}" type="slidenum">
              <a:rPr lang="en-US" smtClean="0"/>
              <a:t>‹#›</a:t>
            </a:fld>
            <a:endParaRPr lang="en-US" dirty="0"/>
          </a:p>
        </p:txBody>
      </p:sp>
    </p:spTree>
    <p:extLst>
      <p:ext uri="{BB962C8B-B14F-4D97-AF65-F5344CB8AC3E}">
        <p14:creationId xmlns:p14="http://schemas.microsoft.com/office/powerpoint/2010/main" val="366370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AE583-F1FF-45E1-BF54-A05E008C0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BC5512-3A97-4A25-B117-A35CFFCFD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F56AE-C56B-46B9-BD2A-7CAB17B3931B}"/>
              </a:ext>
              <a:ext uri="{C183D7F6-B498-43B3-948B-1728B52AA6E4}">
                <adec:decorative xmlns:adec="http://schemas.microsoft.com/office/drawing/2017/decorative" val="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EAFED-072E-4405-8E81-462DC0D7F28D}" type="datetimeFigureOut">
              <a:rPr lang="en-US" smtClean="0"/>
              <a:t>2/13/2024</a:t>
            </a:fld>
            <a:endParaRPr lang="en-US" dirty="0"/>
          </a:p>
        </p:txBody>
      </p:sp>
      <p:sp>
        <p:nvSpPr>
          <p:cNvPr id="5" name="Footer Placeholder 4">
            <a:extLst>
              <a:ext uri="{FF2B5EF4-FFF2-40B4-BE49-F238E27FC236}">
                <a16:creationId xmlns:a16="http://schemas.microsoft.com/office/drawing/2014/main" id="{A7863D89-3CAD-4920-9CB3-9002EB70FF35}"/>
              </a:ext>
              <a:ext uri="{C183D7F6-B498-43B3-948B-1728B52AA6E4}">
                <adec:decorative xmlns:adec="http://schemas.microsoft.com/office/drawing/2017/decorative" val="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2CC171-CA76-45DC-8AA0-DCDA8D197DBA}"/>
              </a:ext>
              <a:ext uri="{C183D7F6-B498-43B3-948B-1728B52AA6E4}">
                <adec:decorative xmlns:adec="http://schemas.microsoft.com/office/drawing/2017/decorative" val="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11447-E2FE-45AA-9459-1E2D84D6A802}" type="slidenum">
              <a:rPr lang="en-US" smtClean="0"/>
              <a:t>‹#›</a:t>
            </a:fld>
            <a:endParaRPr lang="en-US" dirty="0"/>
          </a:p>
        </p:txBody>
      </p:sp>
    </p:spTree>
    <p:extLst>
      <p:ext uri="{BB962C8B-B14F-4D97-AF65-F5344CB8AC3E}">
        <p14:creationId xmlns:p14="http://schemas.microsoft.com/office/powerpoint/2010/main" val="2618736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8"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2/13/2024</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C183D7F6-B498-43B3-948B-1728B52AA6E4}">
                <adec:decorative xmlns:adec="http://schemas.microsoft.com/office/drawing/2017/decorative" val="1"/>
              </a:ext>
            </a:extLst>
          </p:cNvPr>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C183D7F6-B498-43B3-948B-1728B52AA6E4}">
                <adec:decorative xmlns:adec="http://schemas.microsoft.com/office/drawing/2017/decorative" val="1"/>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12168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3" r:id="rId11"/>
    <p:sldLayoutId id="2147483682" r:id="rId12"/>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2/13/2024</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C183D7F6-B498-43B3-948B-1728B52AA6E4}">
                <adec:decorative xmlns:adec="http://schemas.microsoft.com/office/drawing/2017/decorative" val="1"/>
              </a:ext>
            </a:extLst>
          </p:cNvPr>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C183D7F6-B498-43B3-948B-1728B52AA6E4}">
                <adec:decorative xmlns:adec="http://schemas.microsoft.com/office/drawing/2017/decorative" val="1"/>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8568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hyperlink" Target="https://policies.iu.edu/policies/spa-11-003-cost-transfers-cost-reimbursable-grants-contracts/index.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60.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58.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6.jpeg"/><Relationship Id="rId2" Type="http://schemas.openxmlformats.org/officeDocument/2006/relationships/image" Target="../media/image44.jpeg"/><Relationship Id="rId1" Type="http://schemas.openxmlformats.org/officeDocument/2006/relationships/slideLayout" Target="../slideLayouts/slideLayout4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9.png"/><Relationship Id="rId1" Type="http://schemas.openxmlformats.org/officeDocument/2006/relationships/slideLayout" Target="../slideLayouts/slideLayout66.xml"/><Relationship Id="rId6" Type="http://schemas.openxmlformats.org/officeDocument/2006/relationships/image" Target="../media/image50.jpg"/><Relationship Id="rId5" Type="http://schemas.openxmlformats.org/officeDocument/2006/relationships/image" Target="../media/image26.jpe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s://iu.zoom.us/j/81133496708" TargetMode="External"/><Relationship Id="rId2" Type="http://schemas.openxmlformats.org/officeDocument/2006/relationships/hyperlink" Target="https://iu.zoom.us/j/84528126936" TargetMode="External"/><Relationship Id="rId1" Type="http://schemas.openxmlformats.org/officeDocument/2006/relationships/slideLayout" Target="../slideLayouts/slideLayout52.xml"/><Relationship Id="rId5" Type="http://schemas.openxmlformats.org/officeDocument/2006/relationships/hyperlink" Target="https://iu.zoom.us/j/82201643060" TargetMode="External"/><Relationship Id="rId4" Type="http://schemas.openxmlformats.org/officeDocument/2006/relationships/hyperlink" Target="https://iu.zoom.us/j/81303190808"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u.zoom.us/j/81370853893" TargetMode="External"/><Relationship Id="rId2" Type="http://schemas.openxmlformats.org/officeDocument/2006/relationships/hyperlink" Target="https://iu.zoom.us/j/84100490069" TargetMode="External"/><Relationship Id="rId1" Type="http://schemas.openxmlformats.org/officeDocument/2006/relationships/slideLayout" Target="../slideLayouts/slideLayout51.xml"/><Relationship Id="rId6" Type="http://schemas.openxmlformats.org/officeDocument/2006/relationships/hyperlink" Target="https://iu.zoom.us/j/84767742744" TargetMode="External"/><Relationship Id="rId5" Type="http://schemas.openxmlformats.org/officeDocument/2006/relationships/hyperlink" Target="https://iu.zoom.us/j/82919551766" TargetMode="External"/><Relationship Id="rId4" Type="http://schemas.openxmlformats.org/officeDocument/2006/relationships/hyperlink" Target="https://iu.zoom.us/j/81408677020"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iu.zoom.us/j/89794515118" TargetMode="External"/><Relationship Id="rId13" Type="http://schemas.openxmlformats.org/officeDocument/2006/relationships/hyperlink" Target="https://iu.zoom.us/j/84137077132" TargetMode="External"/><Relationship Id="rId3" Type="http://schemas.openxmlformats.org/officeDocument/2006/relationships/hyperlink" Target="https://iu.zoom.us/j/87396214066" TargetMode="External"/><Relationship Id="rId7" Type="http://schemas.openxmlformats.org/officeDocument/2006/relationships/hyperlink" Target="https://iu.zoom.us/j/82096757450" TargetMode="External"/><Relationship Id="rId12" Type="http://schemas.openxmlformats.org/officeDocument/2006/relationships/hyperlink" Target="https://iu.zoom.us/j/85041918333" TargetMode="External"/><Relationship Id="rId2" Type="http://schemas.openxmlformats.org/officeDocument/2006/relationships/hyperlink" Target="https://iu.zoom.us/j/84414329686" TargetMode="External"/><Relationship Id="rId1" Type="http://schemas.openxmlformats.org/officeDocument/2006/relationships/slideLayout" Target="../slideLayouts/slideLayout47.xml"/><Relationship Id="rId6" Type="http://schemas.openxmlformats.org/officeDocument/2006/relationships/hyperlink" Target="https://iu.zoom.us/j/82577465300" TargetMode="External"/><Relationship Id="rId11" Type="http://schemas.openxmlformats.org/officeDocument/2006/relationships/hyperlink" Target="https://iu.zoom.us/j/87805638587" TargetMode="External"/><Relationship Id="rId5" Type="http://schemas.openxmlformats.org/officeDocument/2006/relationships/hyperlink" Target="https://iu.zoom.us/j/85999599879" TargetMode="External"/><Relationship Id="rId10" Type="http://schemas.openxmlformats.org/officeDocument/2006/relationships/hyperlink" Target="https://iu.zoom.us/j/82809969607" TargetMode="External"/><Relationship Id="rId4" Type="http://schemas.openxmlformats.org/officeDocument/2006/relationships/hyperlink" Target="https://iu.zoom.us/j/83711243848" TargetMode="External"/><Relationship Id="rId9" Type="http://schemas.openxmlformats.org/officeDocument/2006/relationships/hyperlink" Target="https://iu.zoom.us/j/89753384329"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iueffort@iu.edu" TargetMode="Externa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hyperlink" Target="https://indiana-my.sharepoint.com/:v:/g/personal/dadorsey_iu_edu/EQtoKv7R1XJDpw3rQu4TebwB73MR6yrW5Da9B78BB5RRkw?e=99gNfJ" TargetMode="External"/><Relationship Id="rId2" Type="http://schemas.openxmlformats.org/officeDocument/2006/relationships/hyperlink" Target="https://indiana-my.sharepoint.com/:w:/g/personal/dadorsey_iu_edu/EWFZDkepQQhBr0e0FUfVqPgBG7W7iOVqNMDPAHR-MiXXWA?e=DfP3ny" TargetMode="External"/><Relationship Id="rId1" Type="http://schemas.openxmlformats.org/officeDocument/2006/relationships/slideLayout" Target="../slideLayouts/slideLayout49.xml"/><Relationship Id="rId5" Type="http://schemas.openxmlformats.org/officeDocument/2006/relationships/hyperlink" Target="https://research.iu.edu/awards-agreements/award-management/compensation/index.html" TargetMode="External"/><Relationship Id="rId4" Type="http://schemas.openxmlformats.org/officeDocument/2006/relationships/hyperlink" Target="https://indiana-my.sharepoint.com/:v:/g/personal/dadorsey_iu_edu/EQDdTdMkwtJNk_bLM9aBsjYBy-NKlfSyutQw-1eK_bbVcQ?e=M3bg7B"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iueffort@iu.edu" TargetMode="External"/><Relationship Id="rId2" Type="http://schemas.openxmlformats.org/officeDocument/2006/relationships/image" Target="../media/image28.JPG"/><Relationship Id="rId1" Type="http://schemas.openxmlformats.org/officeDocument/2006/relationships/slideLayout" Target="../slideLayouts/slideLayout48.xml"/><Relationship Id="rId5" Type="http://schemas.openxmlformats.org/officeDocument/2006/relationships/hyperlink" Target="mailto:ramerine@iu.edu" TargetMode="External"/><Relationship Id="rId4" Type="http://schemas.openxmlformats.org/officeDocument/2006/relationships/hyperlink" Target="mailto:thburris@i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hyperlink" Target="https://tableau.bi.iu.edu/t/prd/views/ORA_GEN_PIView/PrincipalInvestigatorView?:embed=y#2"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s://tableau.bi.iu.edu/t/prd/views/ORA_GEN_CGLaborProjections/CGLaborProjections?:embed=y#1" TargetMode="External"/><Relationship Id="rId5" Type="http://schemas.openxmlformats.org/officeDocument/2006/relationships/image" Target="../media/image16.png"/><Relationship Id="rId4" Type="http://schemas.openxmlformats.org/officeDocument/2006/relationships/hyperlink" Target="https://tableau.bi.iu.edu/t/prd/views/ORA_GEN_CalendarYearEffortView/AboutthisReport?%3Aembed=y#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944034"/>
            <a:ext cx="5514809" cy="3513992"/>
          </a:xfrm>
        </p:spPr>
        <p:txBody>
          <a:bodyPr anchor="b">
            <a:normAutofit/>
          </a:bodyPr>
          <a:lstStyle/>
          <a:p>
            <a:r>
              <a:rPr lang="en-US" sz="5400" dirty="0" err="1">
                <a:solidFill>
                  <a:prstClr val="black"/>
                </a:solidFill>
              </a:rPr>
              <a:t>E</a:t>
            </a:r>
            <a:r>
              <a:rPr lang="en-US" sz="4400" dirty="0" err="1">
                <a:solidFill>
                  <a:srgbClr val="00B0F0"/>
                </a:solidFill>
              </a:rPr>
              <a:t>Confirm</a:t>
            </a:r>
            <a:r>
              <a:rPr lang="en-US" sz="5400" dirty="0">
                <a:solidFill>
                  <a:prstClr val="black"/>
                </a:solidFill>
              </a:rPr>
              <a:t> (ECC) Employee Compensation Compliance</a:t>
            </a:r>
            <a:endParaRPr lang="en-US" sz="6000" dirty="0">
              <a:solidFill>
                <a:schemeClr val="tx1"/>
              </a:solidFill>
            </a:endParaRPr>
          </a:p>
        </p:txBody>
      </p:sp>
      <p:sp>
        <p:nvSpPr>
          <p:cNvPr id="5" name="Content Placeholder 4">
            <a:extLst>
              <a:ext uri="{FF2B5EF4-FFF2-40B4-BE49-F238E27FC236}">
                <a16:creationId xmlns:a16="http://schemas.microsoft.com/office/drawing/2014/main" id="{6F47B960-6A88-CC1C-30A2-DCB642D6F246}"/>
              </a:ext>
            </a:extLst>
          </p:cNvPr>
          <p:cNvSpPr>
            <a:spLocks noGrp="1"/>
          </p:cNvSpPr>
          <p:nvPr>
            <p:ph sz="quarter" idx="13"/>
          </p:nvPr>
        </p:nvSpPr>
        <p:spPr>
          <a:xfrm>
            <a:off x="579940" y="4569151"/>
            <a:ext cx="5016500" cy="1104900"/>
          </a:xfrm>
        </p:spPr>
        <p:txBody>
          <a:bodyPr anchor="t"/>
          <a:lstStyle/>
          <a:p>
            <a:pPr marL="0" marR="0" lvl="0" indent="0" algn="l" defTabSz="457200" rtl="0" eaLnBrk="1" fontAlgn="auto" latinLnBrk="0" hangingPunct="1">
              <a:lnSpc>
                <a:spcPct val="90000"/>
              </a:lnSpc>
              <a:spcBef>
                <a:spcPts val="624"/>
              </a:spcBef>
              <a:spcAft>
                <a:spcPts val="600"/>
              </a:spcAft>
              <a:buClr>
                <a:srgbClr val="549E39"/>
              </a:buClr>
              <a:buSzPct val="92000"/>
              <a:buFont typeface="Wingdings 2" panose="05020102010507070707" pitchFamily="18" charset="2"/>
              <a:buNone/>
              <a:tabLst/>
              <a:defRPr/>
            </a:pPr>
            <a:r>
              <a:rPr kumimoji="0" lang="en-US" sz="2600" b="1" i="0" u="none" strike="noStrike" kern="1200" cap="all" spc="0" normalizeH="0" baseline="0" noProof="0" dirty="0">
                <a:ln>
                  <a:noFill/>
                </a:ln>
                <a:solidFill>
                  <a:prstClr val="black">
                    <a:alpha val="60000"/>
                  </a:prstClr>
                </a:solidFill>
                <a:effectLst/>
                <a:uLnTx/>
                <a:uFillTx/>
                <a:latin typeface="Franklin Gothic Book" panose="020B0502020104020203"/>
                <a:ea typeface="+mn-ea"/>
                <a:cs typeface="+mn-cs"/>
              </a:rPr>
              <a:t>Payroll Confirmation System</a:t>
            </a:r>
          </a:p>
          <a:p>
            <a:pPr marL="0" marR="0" lvl="0" indent="0" algn="l" defTabSz="457200" rtl="0" eaLnBrk="1" fontAlgn="auto" latinLnBrk="0" hangingPunct="1">
              <a:lnSpc>
                <a:spcPct val="90000"/>
              </a:lnSpc>
              <a:spcBef>
                <a:spcPts val="624"/>
              </a:spcBef>
              <a:spcAft>
                <a:spcPts val="600"/>
              </a:spcAft>
              <a:buClr>
                <a:srgbClr val="549E39"/>
              </a:buClr>
              <a:buSzPct val="92000"/>
              <a:buFont typeface="Wingdings 2" panose="05020102010507070707" pitchFamily="18" charset="2"/>
              <a:buNone/>
              <a:tabLst/>
              <a:defRPr/>
            </a:pPr>
            <a:r>
              <a:rPr kumimoji="0" lang="en-US" sz="2600" b="1" i="0" u="none" strike="noStrike" kern="1200" cap="all" spc="0" normalizeH="0" baseline="0" noProof="0" dirty="0">
                <a:ln>
                  <a:noFill/>
                </a:ln>
                <a:solidFill>
                  <a:srgbClr val="C00000">
                    <a:alpha val="60000"/>
                  </a:srgbClr>
                </a:solidFill>
                <a:effectLst/>
                <a:uLnTx/>
                <a:uFillTx/>
                <a:latin typeface="Franklin Gothic Book" panose="020B0502020104020203"/>
                <a:ea typeface="+mn-ea"/>
                <a:cs typeface="+mn-cs"/>
              </a:rPr>
              <a:t>AWARD PI Confirmer Training</a:t>
            </a:r>
            <a:endParaRPr kumimoji="0" lang="en-US" sz="2800" b="1" i="0" u="none" strike="noStrike" kern="1200" cap="all" spc="0" normalizeH="0" baseline="0" noProof="0" dirty="0">
              <a:ln>
                <a:noFill/>
              </a:ln>
              <a:solidFill>
                <a:srgbClr val="C00000">
                  <a:alpha val="60000"/>
                </a:srgbClr>
              </a:solidFill>
              <a:effectLst/>
              <a:uLnTx/>
              <a:uFillTx/>
              <a:latin typeface="Franklin Gothic Book" panose="020B0502020104020203"/>
              <a:ea typeface="+mn-ea"/>
              <a:cs typeface="+mn-cs"/>
            </a:endParaRPr>
          </a:p>
        </p:txBody>
      </p:sp>
      <p:pic>
        <p:nvPicPr>
          <p:cNvPr id="4" name="Picture 3" descr="Indiana University logo">
            <a:extLst>
              <a:ext uri="{FF2B5EF4-FFF2-40B4-BE49-F238E27FC236}">
                <a16:creationId xmlns:a16="http://schemas.microsoft.com/office/drawing/2014/main" id="{233F9E7C-C1FD-4D35-800C-AA0E34486D21}"/>
              </a:ext>
            </a:extLst>
          </p:cNvPr>
          <p:cNvPicPr>
            <a:picLocks noChangeAspect="1"/>
          </p:cNvPicPr>
          <p:nvPr/>
        </p:nvPicPr>
        <p:blipFill rotWithShape="1">
          <a:blip r:embed="rId4"/>
          <a:srcRect l="11940" r="11478" b="1"/>
          <a:stretch/>
        </p:blipFill>
        <p:spPr>
          <a:xfrm>
            <a:off x="8217877" y="1662238"/>
            <a:ext cx="3628921" cy="4738562"/>
          </a:xfrm>
          <a:prstGeom prst="rect">
            <a:avLst/>
          </a:prstGeom>
        </p:spPr>
      </p:pic>
    </p:spTree>
    <p:extLst>
      <p:ext uri="{BB962C8B-B14F-4D97-AF65-F5344CB8AC3E}">
        <p14:creationId xmlns:p14="http://schemas.microsoft.com/office/powerpoint/2010/main" val="265510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825" y="279716"/>
            <a:ext cx="10672521" cy="664688"/>
          </a:xfrm>
        </p:spPr>
        <p:txBody>
          <a:bodyPr>
            <a:normAutofit/>
          </a:bodyPr>
          <a:lstStyle/>
          <a:p>
            <a:pPr algn="ctr"/>
            <a:r>
              <a:rPr lang="en-US" dirty="0">
                <a:solidFill>
                  <a:srgbClr val="252626"/>
                </a:solidFill>
              </a:rPr>
              <a:t>CG Labor Projections Dashboard (1 of 4)</a:t>
            </a:r>
            <a:endParaRPr lang="en-US" dirty="0"/>
          </a:p>
        </p:txBody>
      </p:sp>
      <p:pic>
        <p:nvPicPr>
          <p:cNvPr id="4" name="Picture 3" descr="Screenshot of a window titled &quot;CG Labor Projections&quot; showing details of &quot;Account Summary&quot;, &quot;Current HR Appointments&quot;, and &quot;Labor Summary Projections&quot;.">
            <a:extLst>
              <a:ext uri="{FF2B5EF4-FFF2-40B4-BE49-F238E27FC236}">
                <a16:creationId xmlns:a16="http://schemas.microsoft.com/office/drawing/2014/main" id="{583D8CE9-53B7-C7B1-1321-94222E04633D}"/>
              </a:ext>
            </a:extLst>
          </p:cNvPr>
          <p:cNvPicPr>
            <a:picLocks noChangeAspect="1"/>
          </p:cNvPicPr>
          <p:nvPr/>
        </p:nvPicPr>
        <p:blipFill>
          <a:blip r:embed="rId3"/>
          <a:stretch>
            <a:fillRect/>
          </a:stretch>
        </p:blipFill>
        <p:spPr>
          <a:xfrm>
            <a:off x="1797803" y="878039"/>
            <a:ext cx="6739113" cy="5363849"/>
          </a:xfrm>
          <a:prstGeom prst="rect">
            <a:avLst/>
          </a:prstGeom>
        </p:spPr>
      </p:pic>
      <p:pic>
        <p:nvPicPr>
          <p:cNvPr id="8" name="Picture 7" descr="CG Labor Projections Tableau icon.">
            <a:extLst>
              <a:ext uri="{FF2B5EF4-FFF2-40B4-BE49-F238E27FC236}">
                <a16:creationId xmlns:a16="http://schemas.microsoft.com/office/drawing/2014/main" id="{E4CCF71F-3CE5-4E4B-9731-A339E60AEEB2}"/>
              </a:ext>
            </a:extLst>
          </p:cNvPr>
          <p:cNvPicPr>
            <a:picLocks noChangeAspect="1"/>
          </p:cNvPicPr>
          <p:nvPr/>
        </p:nvPicPr>
        <p:blipFill>
          <a:blip r:embed="rId4"/>
          <a:stretch>
            <a:fillRect/>
          </a:stretch>
        </p:blipFill>
        <p:spPr>
          <a:xfrm>
            <a:off x="9079988" y="5321295"/>
            <a:ext cx="2996560" cy="920593"/>
          </a:xfrm>
          <a:prstGeom prst="rect">
            <a:avLst/>
          </a:prstGeom>
        </p:spPr>
      </p:pic>
    </p:spTree>
    <p:extLst>
      <p:ext uri="{BB962C8B-B14F-4D97-AF65-F5344CB8AC3E}">
        <p14:creationId xmlns:p14="http://schemas.microsoft.com/office/powerpoint/2010/main" val="2297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086" y="241275"/>
            <a:ext cx="10053998" cy="741571"/>
          </a:xfrm>
        </p:spPr>
        <p:txBody>
          <a:bodyPr/>
          <a:lstStyle/>
          <a:p>
            <a:pPr algn="ctr"/>
            <a:r>
              <a:rPr lang="en-US" dirty="0">
                <a:solidFill>
                  <a:srgbClr val="252626"/>
                </a:solidFill>
              </a:rPr>
              <a:t>CG Labor Projections Dashboard (2 of 4)</a:t>
            </a:r>
            <a:endParaRPr lang="en-US" dirty="0"/>
          </a:p>
        </p:txBody>
      </p:sp>
      <p:pic>
        <p:nvPicPr>
          <p:cNvPr id="4" name="Picture 3" descr="Screenshot of a window titled &quot;Account Summary&quot; showing the details of &quot;Award Family&quot;, &quot;Chart&quot;, &quot;Account Number&quot;, &quot;Object Code&quot;, &quot;Sub-Account&quot;, &quot;Budget&quot;, &quot;Actual to Date&quot;, &quot;Projected&quot;, and &quot;Remaining&quot;.">
            <a:extLst>
              <a:ext uri="{FF2B5EF4-FFF2-40B4-BE49-F238E27FC236}">
                <a16:creationId xmlns:a16="http://schemas.microsoft.com/office/drawing/2014/main" id="{45CE0E4B-4E8B-20F5-BD5D-DE36882A243D}"/>
              </a:ext>
            </a:extLst>
          </p:cNvPr>
          <p:cNvPicPr>
            <a:picLocks noChangeAspect="1"/>
          </p:cNvPicPr>
          <p:nvPr/>
        </p:nvPicPr>
        <p:blipFill>
          <a:blip r:embed="rId3"/>
          <a:stretch>
            <a:fillRect/>
          </a:stretch>
        </p:blipFill>
        <p:spPr>
          <a:xfrm>
            <a:off x="1468217" y="1521373"/>
            <a:ext cx="9413224" cy="3220314"/>
          </a:xfrm>
          <a:prstGeom prst="rect">
            <a:avLst/>
          </a:prstGeom>
        </p:spPr>
      </p:pic>
      <p:pic>
        <p:nvPicPr>
          <p:cNvPr id="8" name="Picture 7" descr="CG Labor Projections Tableau icon.">
            <a:extLst>
              <a:ext uri="{FF2B5EF4-FFF2-40B4-BE49-F238E27FC236}">
                <a16:creationId xmlns:a16="http://schemas.microsoft.com/office/drawing/2014/main" id="{E4CCF71F-3CE5-4E4B-9731-A339E60AEEB2}"/>
              </a:ext>
            </a:extLst>
          </p:cNvPr>
          <p:cNvPicPr>
            <a:picLocks noChangeAspect="1"/>
          </p:cNvPicPr>
          <p:nvPr/>
        </p:nvPicPr>
        <p:blipFill>
          <a:blip r:embed="rId4"/>
          <a:stretch>
            <a:fillRect/>
          </a:stretch>
        </p:blipFill>
        <p:spPr>
          <a:xfrm>
            <a:off x="9085555" y="5280214"/>
            <a:ext cx="2996560" cy="920593"/>
          </a:xfrm>
          <a:prstGeom prst="rect">
            <a:avLst/>
          </a:prstGeom>
        </p:spPr>
      </p:pic>
    </p:spTree>
    <p:extLst>
      <p:ext uri="{BB962C8B-B14F-4D97-AF65-F5344CB8AC3E}">
        <p14:creationId xmlns:p14="http://schemas.microsoft.com/office/powerpoint/2010/main" val="96089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44" y="241275"/>
            <a:ext cx="10256083" cy="741571"/>
          </a:xfrm>
        </p:spPr>
        <p:txBody>
          <a:bodyPr/>
          <a:lstStyle/>
          <a:p>
            <a:pPr algn="ctr"/>
            <a:r>
              <a:rPr lang="en-US" dirty="0">
                <a:solidFill>
                  <a:srgbClr val="252626"/>
                </a:solidFill>
              </a:rPr>
              <a:t>CG Labor Projections Dashboard (3 of 4)</a:t>
            </a:r>
            <a:endParaRPr lang="en-US" dirty="0"/>
          </a:p>
        </p:txBody>
      </p:sp>
      <p:pic>
        <p:nvPicPr>
          <p:cNvPr id="4" name="Picture 3" descr="Screenshot of a window titled &quot;Labor Summary Projections&quot; showing the details of &quot;Award Family&quot;, &quot;Chart&quot;, &quot;Account Number&quot;, &quot;Expiration Date&quot;, &quot;Whole Months to Expiration&quot;, &quot;Object Code&quot;, &quot;Sub-Account&quot;, &quot;Budget&quot;, &quot;Name&quot;, &quot;Actual to Date&quot;, &quot;Projected&quot;, and &quot;Projected plus Actual to Date&quot;.">
            <a:extLst>
              <a:ext uri="{FF2B5EF4-FFF2-40B4-BE49-F238E27FC236}">
                <a16:creationId xmlns:a16="http://schemas.microsoft.com/office/drawing/2014/main" id="{580DC4B9-91AA-B439-C79E-2E538F5C3E6D}"/>
              </a:ext>
            </a:extLst>
          </p:cNvPr>
          <p:cNvPicPr>
            <a:picLocks noChangeAspect="1"/>
          </p:cNvPicPr>
          <p:nvPr/>
        </p:nvPicPr>
        <p:blipFill>
          <a:blip r:embed="rId3"/>
          <a:stretch>
            <a:fillRect/>
          </a:stretch>
        </p:blipFill>
        <p:spPr>
          <a:xfrm>
            <a:off x="520281" y="1864893"/>
            <a:ext cx="11498280" cy="2629267"/>
          </a:xfrm>
          <a:prstGeom prst="rect">
            <a:avLst/>
          </a:prstGeom>
        </p:spPr>
      </p:pic>
      <p:pic>
        <p:nvPicPr>
          <p:cNvPr id="8" name="Picture 7" descr="CG Labor Projections Tableau icon.">
            <a:extLst>
              <a:ext uri="{FF2B5EF4-FFF2-40B4-BE49-F238E27FC236}">
                <a16:creationId xmlns:a16="http://schemas.microsoft.com/office/drawing/2014/main" id="{E4CCF71F-3CE5-4E4B-9731-A339E60AEEB2}"/>
              </a:ext>
            </a:extLst>
          </p:cNvPr>
          <p:cNvPicPr>
            <a:picLocks noChangeAspect="1"/>
          </p:cNvPicPr>
          <p:nvPr/>
        </p:nvPicPr>
        <p:blipFill>
          <a:blip r:embed="rId4"/>
          <a:stretch>
            <a:fillRect/>
          </a:stretch>
        </p:blipFill>
        <p:spPr>
          <a:xfrm>
            <a:off x="8916248" y="5376207"/>
            <a:ext cx="2996560" cy="920593"/>
          </a:xfrm>
          <a:prstGeom prst="rect">
            <a:avLst/>
          </a:prstGeom>
        </p:spPr>
      </p:pic>
    </p:spTree>
    <p:extLst>
      <p:ext uri="{BB962C8B-B14F-4D97-AF65-F5344CB8AC3E}">
        <p14:creationId xmlns:p14="http://schemas.microsoft.com/office/powerpoint/2010/main" val="376872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44" y="241275"/>
            <a:ext cx="10256083" cy="741571"/>
          </a:xfrm>
        </p:spPr>
        <p:txBody>
          <a:bodyPr/>
          <a:lstStyle/>
          <a:p>
            <a:pPr algn="ctr"/>
            <a:r>
              <a:rPr lang="en-US" dirty="0">
                <a:solidFill>
                  <a:srgbClr val="252626"/>
                </a:solidFill>
              </a:rPr>
              <a:t>CG Labor Projections Dashboard (4 of 4)</a:t>
            </a:r>
            <a:endParaRPr lang="en-US" dirty="0"/>
          </a:p>
        </p:txBody>
      </p:sp>
      <p:pic>
        <p:nvPicPr>
          <p:cNvPr id="7" name="Picture 6" descr="Screenshot of a window titled &quot;Current HR Appointments&quot; showing the details of &quot;Award Family&quot;, &quot;Chart&quot;, &quot;Account Number&quot;, &quot;Expiration Date&quot;, &quot;Object Code&quot;, &quot;Sub-Account&quot;, &quot;Name&quot;, &quot;Compensation Rate&quot;, &quot;Annual Rate&quot;, &quot;Funding by Percentage&quot;, &quot;Funding by Amount&quot;, &quot;Months Projected&quot;, &quot;Monthly Funding Account&quot;, and &quot;Projected&quot;.">
            <a:extLst>
              <a:ext uri="{FF2B5EF4-FFF2-40B4-BE49-F238E27FC236}">
                <a16:creationId xmlns:a16="http://schemas.microsoft.com/office/drawing/2014/main" id="{83B059E4-C8A1-DE37-B5F5-C0B634EA5204}"/>
              </a:ext>
            </a:extLst>
          </p:cNvPr>
          <p:cNvPicPr>
            <a:picLocks noChangeAspect="1"/>
          </p:cNvPicPr>
          <p:nvPr/>
        </p:nvPicPr>
        <p:blipFill>
          <a:blip r:embed="rId3"/>
          <a:stretch>
            <a:fillRect/>
          </a:stretch>
        </p:blipFill>
        <p:spPr>
          <a:xfrm>
            <a:off x="599825" y="1567169"/>
            <a:ext cx="11260121" cy="2667372"/>
          </a:xfrm>
          <a:prstGeom prst="rect">
            <a:avLst/>
          </a:prstGeom>
        </p:spPr>
      </p:pic>
      <p:pic>
        <p:nvPicPr>
          <p:cNvPr id="8" name="Picture 7" descr="CG Labor Projections Tableau icon.">
            <a:extLst>
              <a:ext uri="{FF2B5EF4-FFF2-40B4-BE49-F238E27FC236}">
                <a16:creationId xmlns:a16="http://schemas.microsoft.com/office/drawing/2014/main" id="{E4CCF71F-3CE5-4E4B-9731-A339E60AEEB2}"/>
              </a:ext>
            </a:extLst>
          </p:cNvPr>
          <p:cNvPicPr>
            <a:picLocks noChangeAspect="1"/>
          </p:cNvPicPr>
          <p:nvPr/>
        </p:nvPicPr>
        <p:blipFill>
          <a:blip r:embed="rId4"/>
          <a:stretch>
            <a:fillRect/>
          </a:stretch>
        </p:blipFill>
        <p:spPr>
          <a:xfrm>
            <a:off x="8916248" y="5376207"/>
            <a:ext cx="2996560" cy="920593"/>
          </a:xfrm>
          <a:prstGeom prst="rect">
            <a:avLst/>
          </a:prstGeom>
        </p:spPr>
      </p:pic>
    </p:spTree>
    <p:extLst>
      <p:ext uri="{BB962C8B-B14F-4D97-AF65-F5344CB8AC3E}">
        <p14:creationId xmlns:p14="http://schemas.microsoft.com/office/powerpoint/2010/main" val="39021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927" y="460422"/>
            <a:ext cx="8834072" cy="1104095"/>
          </a:xfrm>
        </p:spPr>
        <p:txBody>
          <a:bodyPr>
            <a:normAutofit fontScale="90000"/>
          </a:bodyPr>
          <a:lstStyle/>
          <a:p>
            <a:pPr algn="ctr"/>
            <a:r>
              <a:rPr lang="en-US" dirty="0">
                <a:solidFill>
                  <a:srgbClr val="252626"/>
                </a:solidFill>
              </a:rPr>
              <a:t>Principal Investigator View Dashboard</a:t>
            </a:r>
            <a:br>
              <a:rPr lang="en-US" dirty="0">
                <a:solidFill>
                  <a:srgbClr val="252626"/>
                </a:solidFill>
              </a:rPr>
            </a:br>
            <a:r>
              <a:rPr lang="en-US" dirty="0">
                <a:solidFill>
                  <a:srgbClr val="252626"/>
                </a:solidFill>
              </a:rPr>
              <a:t>PI Award Labor Listing</a:t>
            </a:r>
            <a:endParaRPr lang="en-US" dirty="0"/>
          </a:p>
        </p:txBody>
      </p:sp>
      <p:pic>
        <p:nvPicPr>
          <p:cNvPr id="8" name="Picture 7" descr="Screenshot of a window titled &quot;Award Labor Listing by Both Amount and Percent Displayed by Month&quot; showing the details of &quot;Primary Award Principal Investigator&quot;, &quot;Sponsor&quot;, &quot;Account Principal Investigator&quot;, etc along with &quot;Payroll Amount&quot; and &quot;Percent on Project&quot; from February to July 2023.">
            <a:extLst>
              <a:ext uri="{FF2B5EF4-FFF2-40B4-BE49-F238E27FC236}">
                <a16:creationId xmlns:a16="http://schemas.microsoft.com/office/drawing/2014/main" id="{1DADB7B5-BC6B-D440-61BE-B0C72B7DF2E3}"/>
              </a:ext>
            </a:extLst>
          </p:cNvPr>
          <p:cNvPicPr>
            <a:picLocks noChangeAspect="1"/>
          </p:cNvPicPr>
          <p:nvPr/>
        </p:nvPicPr>
        <p:blipFill>
          <a:blip r:embed="rId3"/>
          <a:stretch>
            <a:fillRect/>
          </a:stretch>
        </p:blipFill>
        <p:spPr>
          <a:xfrm>
            <a:off x="0" y="1505607"/>
            <a:ext cx="12192000" cy="4710709"/>
          </a:xfrm>
          <a:prstGeom prst="rect">
            <a:avLst/>
          </a:prstGeom>
        </p:spPr>
      </p:pic>
      <p:pic>
        <p:nvPicPr>
          <p:cNvPr id="10" name="Picture 9" descr="Principal Investigator View Tableau (All Campuses) icon.">
            <a:extLst>
              <a:ext uri="{FF2B5EF4-FFF2-40B4-BE49-F238E27FC236}">
                <a16:creationId xmlns:a16="http://schemas.microsoft.com/office/drawing/2014/main" id="{66965B37-EE7B-AC09-60BD-C191039001EA}"/>
              </a:ext>
            </a:extLst>
          </p:cNvPr>
          <p:cNvPicPr>
            <a:picLocks noChangeAspect="1"/>
          </p:cNvPicPr>
          <p:nvPr/>
        </p:nvPicPr>
        <p:blipFill>
          <a:blip r:embed="rId4"/>
          <a:stretch>
            <a:fillRect/>
          </a:stretch>
        </p:blipFill>
        <p:spPr>
          <a:xfrm>
            <a:off x="268496" y="4654247"/>
            <a:ext cx="3582834" cy="819264"/>
          </a:xfrm>
          <a:prstGeom prst="rect">
            <a:avLst/>
          </a:prstGeom>
        </p:spPr>
      </p:pic>
    </p:spTree>
    <p:extLst>
      <p:ext uri="{BB962C8B-B14F-4D97-AF65-F5344CB8AC3E}">
        <p14:creationId xmlns:p14="http://schemas.microsoft.com/office/powerpoint/2010/main" val="205564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3898" y="639467"/>
            <a:ext cx="2005745" cy="741421"/>
          </a:xfrm>
        </p:spPr>
        <p:txBody>
          <a:bodyPr/>
          <a:lstStyle/>
          <a:p>
            <a:pPr algn="ctr"/>
            <a:r>
              <a:rPr lang="en-US" dirty="0"/>
              <a:t>POLL</a:t>
            </a:r>
          </a:p>
        </p:txBody>
      </p:sp>
      <p:sp>
        <p:nvSpPr>
          <p:cNvPr id="4" name="Text Placeholder 3">
            <a:extLst>
              <a:ext uri="{FF2B5EF4-FFF2-40B4-BE49-F238E27FC236}">
                <a16:creationId xmlns:a16="http://schemas.microsoft.com/office/drawing/2014/main" id="{A03CC63E-191B-1A6F-9240-7C025EAA2A62}"/>
              </a:ext>
            </a:extLst>
          </p:cNvPr>
          <p:cNvSpPr>
            <a:spLocks noGrp="1"/>
          </p:cNvSpPr>
          <p:nvPr>
            <p:ph type="body" sz="quarter" idx="10"/>
          </p:nvPr>
        </p:nvSpPr>
        <p:spPr>
          <a:xfrm>
            <a:off x="392438" y="1608301"/>
            <a:ext cx="7277325" cy="621715"/>
          </a:xfrm>
        </p:spPr>
        <p:txBody>
          <a:bodyPr>
            <a:normAutofit/>
          </a:bodyPr>
          <a:lstStyle/>
          <a:p>
            <a:pPr lvl="0">
              <a:lnSpc>
                <a:spcPct val="100000"/>
              </a:lnSpc>
              <a:spcBef>
                <a:spcPts val="0"/>
              </a:spcBef>
              <a:spcAft>
                <a:spcPts val="3400"/>
              </a:spcAft>
            </a:pPr>
            <a:r>
              <a:rPr lang="en-US" sz="2800" dirty="0">
                <a:solidFill>
                  <a:prstClr val="black"/>
                </a:solidFill>
              </a:rPr>
              <a:t>Have you used these ORA Dashboard reports?</a:t>
            </a:r>
          </a:p>
        </p:txBody>
      </p:sp>
      <p:sp>
        <p:nvSpPr>
          <p:cNvPr id="8" name="Text Placeholder 7">
            <a:extLst>
              <a:ext uri="{FF2B5EF4-FFF2-40B4-BE49-F238E27FC236}">
                <a16:creationId xmlns:a16="http://schemas.microsoft.com/office/drawing/2014/main" id="{524B2526-03C8-4EC3-9F68-9C165A72B6CC}"/>
              </a:ext>
            </a:extLst>
          </p:cNvPr>
          <p:cNvSpPr>
            <a:spLocks noGrp="1"/>
          </p:cNvSpPr>
          <p:nvPr>
            <p:ph type="body" sz="quarter" idx="14"/>
          </p:nvPr>
        </p:nvSpPr>
        <p:spPr>
          <a:xfrm>
            <a:off x="2129575" y="2465207"/>
            <a:ext cx="5029598" cy="2709336"/>
          </a:xfrm>
        </p:spPr>
        <p:txBody>
          <a:bodyPr>
            <a:normAutofit/>
          </a:bodyPr>
          <a:lstStyle/>
          <a:p>
            <a:pPr marL="400050" lvl="6" indent="-400050">
              <a:lnSpc>
                <a:spcPct val="100000"/>
              </a:lnSpc>
              <a:spcBef>
                <a:spcPts val="0"/>
              </a:spcBef>
              <a:buFont typeface="+mj-lt"/>
              <a:buAutoNum type="alphaUcPeriod"/>
            </a:pPr>
            <a:r>
              <a:rPr lang="en-US" sz="2800" dirty="0">
                <a:solidFill>
                  <a:prstClr val="black"/>
                </a:solidFill>
              </a:rPr>
              <a:t>Calendar Year Effort View</a:t>
            </a:r>
          </a:p>
          <a:p>
            <a:pPr marL="400050" lvl="6" indent="-400050">
              <a:lnSpc>
                <a:spcPct val="100000"/>
              </a:lnSpc>
              <a:spcBef>
                <a:spcPts val="0"/>
              </a:spcBef>
              <a:buFont typeface="+mj-lt"/>
              <a:buAutoNum type="alphaUcPeriod"/>
            </a:pPr>
            <a:r>
              <a:rPr lang="en-US" sz="2800" dirty="0">
                <a:solidFill>
                  <a:prstClr val="black"/>
                </a:solidFill>
              </a:rPr>
              <a:t>CG Labor Projections</a:t>
            </a:r>
          </a:p>
          <a:p>
            <a:pPr marL="400050" lvl="6" indent="-400050">
              <a:lnSpc>
                <a:spcPct val="100000"/>
              </a:lnSpc>
              <a:spcBef>
                <a:spcPts val="0"/>
              </a:spcBef>
              <a:buFont typeface="+mj-lt"/>
              <a:buAutoNum type="alphaUcPeriod"/>
            </a:pPr>
            <a:r>
              <a:rPr lang="en-US" sz="2800" dirty="0">
                <a:solidFill>
                  <a:prstClr val="black"/>
                </a:solidFill>
              </a:rPr>
              <a:t>Principal Investigator View</a:t>
            </a:r>
          </a:p>
          <a:p>
            <a:pPr marL="400050" lvl="6" indent="-400050">
              <a:lnSpc>
                <a:spcPct val="100000"/>
              </a:lnSpc>
              <a:spcBef>
                <a:spcPts val="0"/>
              </a:spcBef>
              <a:buFont typeface="+mj-lt"/>
              <a:buAutoNum type="alphaUcPeriod"/>
            </a:pPr>
            <a:r>
              <a:rPr lang="en-US" sz="2800" dirty="0">
                <a:solidFill>
                  <a:prstClr val="black"/>
                </a:solidFill>
              </a:rPr>
              <a:t>All of the Above</a:t>
            </a:r>
          </a:p>
          <a:p>
            <a:pPr marL="400050" lvl="6" indent="-400050">
              <a:lnSpc>
                <a:spcPct val="100000"/>
              </a:lnSpc>
              <a:spcBef>
                <a:spcPts val="0"/>
              </a:spcBef>
              <a:buFont typeface="+mj-lt"/>
              <a:buAutoNum type="alphaUcPeriod"/>
            </a:pPr>
            <a:r>
              <a:rPr lang="en-US" sz="2800" dirty="0">
                <a:solidFill>
                  <a:prstClr val="black"/>
                </a:solidFill>
              </a:rPr>
              <a:t>None of the Above</a:t>
            </a:r>
            <a:endParaRPr lang="en-US" dirty="0"/>
          </a:p>
        </p:txBody>
      </p:sp>
    </p:spTree>
    <p:extLst>
      <p:ext uri="{BB962C8B-B14F-4D97-AF65-F5344CB8AC3E}">
        <p14:creationId xmlns:p14="http://schemas.microsoft.com/office/powerpoint/2010/main" val="290657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882" y="263472"/>
            <a:ext cx="10566852" cy="1119784"/>
          </a:xfrm>
        </p:spPr>
        <p:txBody>
          <a:bodyPr>
            <a:normAutofit fontScale="90000"/>
          </a:bodyPr>
          <a:lstStyle/>
          <a:p>
            <a:pPr lvl="0">
              <a:lnSpc>
                <a:spcPct val="100000"/>
              </a:lnSpc>
            </a:pPr>
            <a:r>
              <a:rPr lang="en-US" dirty="0"/>
              <a:t>Overview of the Annual Confirmation Process 				WHY?</a:t>
            </a:r>
          </a:p>
        </p:txBody>
      </p:sp>
      <p:sp>
        <p:nvSpPr>
          <p:cNvPr id="7" name="Content Placeholder 6">
            <a:extLst>
              <a:ext uri="{FF2B5EF4-FFF2-40B4-BE49-F238E27FC236}">
                <a16:creationId xmlns:a16="http://schemas.microsoft.com/office/drawing/2014/main" id="{88817C95-37B6-4B3F-B604-E4379E421FF1}"/>
              </a:ext>
            </a:extLst>
          </p:cNvPr>
          <p:cNvSpPr>
            <a:spLocks noGrp="1"/>
          </p:cNvSpPr>
          <p:nvPr>
            <p:ph idx="1"/>
          </p:nvPr>
        </p:nvSpPr>
        <p:spPr>
          <a:xfrm>
            <a:off x="752270" y="1900131"/>
            <a:ext cx="10687459" cy="3885360"/>
          </a:xfrm>
        </p:spPr>
        <p:txBody>
          <a:bodyPr>
            <a:normAutofit/>
          </a:bodyPr>
          <a:lstStyle/>
          <a:p>
            <a:pPr>
              <a:lnSpc>
                <a:spcPct val="90000"/>
              </a:lnSpc>
            </a:pPr>
            <a:r>
              <a:rPr lang="en-US" dirty="0"/>
              <a:t>Uniform Guidance requires Effort Confirmation and IU policy requires Award Principal Investigators (PI) perform an annual confirmation for the federally sponsored project(s)</a:t>
            </a:r>
          </a:p>
          <a:p>
            <a:pPr>
              <a:lnSpc>
                <a:spcPct val="90000"/>
              </a:lnSpc>
            </a:pPr>
            <a:r>
              <a:rPr lang="en-US" dirty="0"/>
              <a:t>The Confirmation process only applies to federally/fed-pass-through sponsored projects</a:t>
            </a:r>
          </a:p>
          <a:p>
            <a:pPr>
              <a:lnSpc>
                <a:spcPct val="90000"/>
              </a:lnSpc>
            </a:pPr>
            <a:r>
              <a:rPr lang="en-US" dirty="0"/>
              <a:t>All other project statements for non-federally sponsored awards will automatically change to an auto-approved status in the ECC system and will not appear on the PI’s Work List </a:t>
            </a:r>
          </a:p>
        </p:txBody>
      </p:sp>
      <p:grpSp>
        <p:nvGrpSpPr>
          <p:cNvPr id="4" name="Group 3" descr="Check mark">
            <a:extLst>
              <a:ext uri="{FF2B5EF4-FFF2-40B4-BE49-F238E27FC236}">
                <a16:creationId xmlns:a16="http://schemas.microsoft.com/office/drawing/2014/main" id="{C8B17855-8C53-47C9-BCF3-4BCA451252CC}"/>
              </a:ext>
            </a:extLst>
          </p:cNvPr>
          <p:cNvGrpSpPr>
            <a:grpSpLocks/>
          </p:cNvGrpSpPr>
          <p:nvPr/>
        </p:nvGrpSpPr>
        <p:grpSpPr bwMode="auto">
          <a:xfrm>
            <a:off x="6334125" y="4881273"/>
            <a:ext cx="624614" cy="512137"/>
            <a:chOff x="7" y="7"/>
            <a:chExt cx="390" cy="375"/>
          </a:xfrm>
        </p:grpSpPr>
        <p:pic>
          <p:nvPicPr>
            <p:cNvPr id="5" name="Picture 4">
              <a:extLst>
                <a:ext uri="{FF2B5EF4-FFF2-40B4-BE49-F238E27FC236}">
                  <a16:creationId xmlns:a16="http://schemas.microsoft.com/office/drawing/2014/main" id="{077E5F3F-B291-4CC2-B62A-71936FE608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D63B5FC-E878-4E8F-A0AF-3D2384455B69}"/>
                </a:ext>
                <a:ext uri="{C183D7F6-B498-43B3-948B-1728B52AA6E4}">
                  <adec:decorative xmlns:adec="http://schemas.microsoft.com/office/drawing/2017/decorative" val="1"/>
                </a:ext>
              </a:extLst>
            </p:cNvPr>
            <p:cNvSpPr>
              <a:spLocks noChangeArrowheads="1"/>
            </p:cNvSpPr>
            <p:nvPr/>
          </p:nvSpPr>
          <p:spPr bwMode="auto">
            <a:xfrm>
              <a:off x="7" y="7"/>
              <a:ext cx="390" cy="375"/>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75336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7071" y="763775"/>
            <a:ext cx="9827385" cy="719616"/>
          </a:xfrm>
        </p:spPr>
        <p:txBody>
          <a:bodyPr vert="horz" lIns="91440" tIns="45720" rIns="91440" bIns="45720" rtlCol="0" anchor="ctr">
            <a:normAutofit/>
          </a:bodyPr>
          <a:lstStyle/>
          <a:p>
            <a:r>
              <a:rPr lang="en-US" sz="3200" b="1" cap="all" dirty="0">
                <a:latin typeface="Arial" panose="020B0604020202020204" pitchFamily="34" charset="0"/>
                <a:cs typeface="Arial" panose="020B0604020202020204" pitchFamily="34" charset="0"/>
              </a:rPr>
              <a:t>Working with your Effort Coordinator</a:t>
            </a:r>
          </a:p>
        </p:txBody>
      </p:sp>
      <p:sp>
        <p:nvSpPr>
          <p:cNvPr id="3" name="Text Placeholder 2">
            <a:extLst>
              <a:ext uri="{FF2B5EF4-FFF2-40B4-BE49-F238E27FC236}">
                <a16:creationId xmlns:a16="http://schemas.microsoft.com/office/drawing/2014/main" id="{365EA4AE-6EC5-458F-374A-1097C4FD9C99}"/>
              </a:ext>
            </a:extLst>
          </p:cNvPr>
          <p:cNvSpPr>
            <a:spLocks noGrp="1"/>
          </p:cNvSpPr>
          <p:nvPr>
            <p:ph type="body" sz="quarter" idx="10"/>
          </p:nvPr>
        </p:nvSpPr>
        <p:spPr>
          <a:xfrm>
            <a:off x="984661" y="1948003"/>
            <a:ext cx="2330885" cy="631510"/>
          </a:xfrm>
        </p:spPr>
        <p:txBody>
          <a:bodyPr>
            <a:normAutofit/>
          </a:bodyPr>
          <a:lstStyle/>
          <a:p>
            <a:pPr lvl="0" algn="ctr">
              <a:lnSpc>
                <a:spcPct val="100000"/>
              </a:lnSpc>
              <a:spcBef>
                <a:spcPts val="0"/>
              </a:spcBef>
            </a:pPr>
            <a:r>
              <a:rPr lang="en-US" sz="2700" kern="0" dirty="0">
                <a:solidFill>
                  <a:schemeClr val="bg1"/>
                </a:solidFill>
              </a:rPr>
              <a:t>Understand</a:t>
            </a:r>
          </a:p>
        </p:txBody>
      </p:sp>
      <p:sp>
        <p:nvSpPr>
          <p:cNvPr id="4" name="Text Placeholder 3">
            <a:extLst>
              <a:ext uri="{FF2B5EF4-FFF2-40B4-BE49-F238E27FC236}">
                <a16:creationId xmlns:a16="http://schemas.microsoft.com/office/drawing/2014/main" id="{F8B96228-3BCA-71D8-0428-7776B747C74B}"/>
              </a:ext>
            </a:extLst>
          </p:cNvPr>
          <p:cNvSpPr>
            <a:spLocks noGrp="1"/>
          </p:cNvSpPr>
          <p:nvPr>
            <p:ph type="body" sz="quarter" idx="11"/>
          </p:nvPr>
        </p:nvSpPr>
        <p:spPr>
          <a:xfrm>
            <a:off x="3532339" y="2080502"/>
            <a:ext cx="6887568" cy="322601"/>
          </a:xfrm>
        </p:spPr>
        <p:txBody>
          <a:bodyPr>
            <a:normAutofit/>
          </a:bodyPr>
          <a:lstStyle/>
          <a:p>
            <a:pPr defTabSz="622300">
              <a:spcBef>
                <a:spcPct val="0"/>
              </a:spcBef>
              <a:spcAft>
                <a:spcPct val="35000"/>
              </a:spcAft>
            </a:pPr>
            <a:r>
              <a:rPr lang="en-US" sz="1400" dirty="0">
                <a:solidFill>
                  <a:prstClr val="black">
                    <a:hueOff val="0"/>
                    <a:satOff val="0"/>
                    <a:lumOff val="0"/>
                    <a:alphaOff val="0"/>
                  </a:prstClr>
                </a:solidFill>
                <a:latin typeface="Calibri" panose="020F0502020204030204"/>
              </a:rPr>
              <a:t>Thoroughly understand unallowable, direct, and facilities and administrative (F&amp;A) costs</a:t>
            </a:r>
          </a:p>
        </p:txBody>
      </p:sp>
      <p:sp>
        <p:nvSpPr>
          <p:cNvPr id="5" name="Text Placeholder 4">
            <a:extLst>
              <a:ext uri="{FF2B5EF4-FFF2-40B4-BE49-F238E27FC236}">
                <a16:creationId xmlns:a16="http://schemas.microsoft.com/office/drawing/2014/main" id="{A2AFA83C-C3A8-5278-3472-733F2462BEF7}"/>
              </a:ext>
            </a:extLst>
          </p:cNvPr>
          <p:cNvSpPr>
            <a:spLocks noGrp="1"/>
          </p:cNvSpPr>
          <p:nvPr>
            <p:ph type="body" sz="quarter" idx="12"/>
          </p:nvPr>
        </p:nvSpPr>
        <p:spPr>
          <a:xfrm>
            <a:off x="1173271" y="3136616"/>
            <a:ext cx="1958236" cy="521772"/>
          </a:xfrm>
        </p:spPr>
        <p:txBody>
          <a:bodyPr>
            <a:normAutofit/>
          </a:bodyPr>
          <a:lstStyle/>
          <a:p>
            <a:pPr lvl="0" algn="ctr">
              <a:lnSpc>
                <a:spcPct val="100000"/>
              </a:lnSpc>
              <a:spcBef>
                <a:spcPts val="0"/>
              </a:spcBef>
            </a:pPr>
            <a:r>
              <a:rPr lang="en-US" sz="2700" kern="0" dirty="0">
                <a:solidFill>
                  <a:schemeClr val="bg1"/>
                </a:solidFill>
              </a:rPr>
              <a:t>Monitor</a:t>
            </a:r>
          </a:p>
        </p:txBody>
      </p:sp>
      <p:sp>
        <p:nvSpPr>
          <p:cNvPr id="6" name="Text Placeholder 5">
            <a:extLst>
              <a:ext uri="{FF2B5EF4-FFF2-40B4-BE49-F238E27FC236}">
                <a16:creationId xmlns:a16="http://schemas.microsoft.com/office/drawing/2014/main" id="{FBE8C650-D28C-FE93-0DD3-366757D0AF6B}"/>
              </a:ext>
            </a:extLst>
          </p:cNvPr>
          <p:cNvSpPr>
            <a:spLocks noGrp="1"/>
          </p:cNvSpPr>
          <p:nvPr>
            <p:ph type="body" sz="quarter" idx="13"/>
          </p:nvPr>
        </p:nvSpPr>
        <p:spPr>
          <a:xfrm>
            <a:off x="3532339" y="3181859"/>
            <a:ext cx="7654448" cy="639345"/>
          </a:xfrm>
        </p:spPr>
        <p:txBody>
          <a:bodyPr>
            <a:normAutofit/>
          </a:bodyPr>
          <a:lstStyle/>
          <a:p>
            <a:pPr defTabSz="622300">
              <a:spcBef>
                <a:spcPct val="0"/>
              </a:spcBef>
              <a:spcAft>
                <a:spcPct val="35000"/>
              </a:spcAft>
            </a:pPr>
            <a:r>
              <a:rPr lang="en-US" sz="1400" dirty="0">
                <a:solidFill>
                  <a:prstClr val="black">
                    <a:hueOff val="0"/>
                    <a:satOff val="0"/>
                    <a:lumOff val="0"/>
                    <a:alphaOff val="0"/>
                  </a:prstClr>
                </a:solidFill>
                <a:latin typeface="Calibri" panose="020F0502020204030204"/>
              </a:rPr>
              <a:t>Monitor awards through monthly review of project salary costs and review with Effort Coordinator on a regular basis</a:t>
            </a:r>
          </a:p>
        </p:txBody>
      </p:sp>
      <p:sp>
        <p:nvSpPr>
          <p:cNvPr id="7" name="Text Placeholder 6">
            <a:extLst>
              <a:ext uri="{FF2B5EF4-FFF2-40B4-BE49-F238E27FC236}">
                <a16:creationId xmlns:a16="http://schemas.microsoft.com/office/drawing/2014/main" id="{6C319B58-C70D-6882-DD0F-69CCD05C528D}"/>
              </a:ext>
            </a:extLst>
          </p:cNvPr>
          <p:cNvSpPr>
            <a:spLocks noGrp="1"/>
          </p:cNvSpPr>
          <p:nvPr>
            <p:ph type="body" sz="quarter" idx="14"/>
          </p:nvPr>
        </p:nvSpPr>
        <p:spPr>
          <a:xfrm>
            <a:off x="1244821" y="4372305"/>
            <a:ext cx="1808162" cy="481533"/>
          </a:xfrm>
        </p:spPr>
        <p:txBody>
          <a:bodyPr/>
          <a:lstStyle/>
          <a:p>
            <a:pPr lvl="0" algn="ctr"/>
            <a:r>
              <a:rPr lang="en-US" sz="2700" dirty="0">
                <a:solidFill>
                  <a:schemeClr val="bg1"/>
                </a:solidFill>
              </a:rPr>
              <a:t>Show</a:t>
            </a:r>
          </a:p>
        </p:txBody>
      </p:sp>
      <p:sp>
        <p:nvSpPr>
          <p:cNvPr id="8" name="Text Placeholder 7">
            <a:extLst>
              <a:ext uri="{FF2B5EF4-FFF2-40B4-BE49-F238E27FC236}">
                <a16:creationId xmlns:a16="http://schemas.microsoft.com/office/drawing/2014/main" id="{7DC9D22E-893C-1F45-8086-2ABC07B7D2E5}"/>
              </a:ext>
            </a:extLst>
          </p:cNvPr>
          <p:cNvSpPr>
            <a:spLocks noGrp="1"/>
          </p:cNvSpPr>
          <p:nvPr>
            <p:ph type="body" sz="quarter" idx="15"/>
          </p:nvPr>
        </p:nvSpPr>
        <p:spPr>
          <a:xfrm>
            <a:off x="3532339" y="4448731"/>
            <a:ext cx="4710333" cy="395016"/>
          </a:xfrm>
        </p:spPr>
        <p:txBody>
          <a:bodyPr/>
          <a:lstStyle/>
          <a:p>
            <a:pPr defTabSz="622300">
              <a:spcBef>
                <a:spcPct val="0"/>
              </a:spcBef>
              <a:spcAft>
                <a:spcPct val="35000"/>
              </a:spcAft>
            </a:pPr>
            <a:r>
              <a:rPr lang="en-US" sz="1400" dirty="0">
                <a:solidFill>
                  <a:prstClr val="black">
                    <a:hueOff val="0"/>
                    <a:satOff val="0"/>
                    <a:lumOff val="0"/>
                    <a:alphaOff val="0"/>
                  </a:prstClr>
                </a:solidFill>
                <a:latin typeface="Calibri" panose="020F0502020204030204"/>
              </a:rPr>
              <a:t>Show consistency in charging sponsored award costs</a:t>
            </a:r>
          </a:p>
        </p:txBody>
      </p:sp>
      <p:sp>
        <p:nvSpPr>
          <p:cNvPr id="9" name="Text Placeholder 8">
            <a:extLst>
              <a:ext uri="{FF2B5EF4-FFF2-40B4-BE49-F238E27FC236}">
                <a16:creationId xmlns:a16="http://schemas.microsoft.com/office/drawing/2014/main" id="{39825C40-15AD-0718-D320-3586E2FD164C}"/>
              </a:ext>
            </a:extLst>
          </p:cNvPr>
          <p:cNvSpPr>
            <a:spLocks noGrp="1"/>
          </p:cNvSpPr>
          <p:nvPr>
            <p:ph type="body" sz="quarter" idx="16"/>
          </p:nvPr>
        </p:nvSpPr>
        <p:spPr>
          <a:xfrm>
            <a:off x="1244821" y="5567755"/>
            <a:ext cx="1808162" cy="481533"/>
          </a:xfrm>
        </p:spPr>
        <p:txBody>
          <a:bodyPr/>
          <a:lstStyle/>
          <a:p>
            <a:pPr lvl="0" algn="ctr"/>
            <a:r>
              <a:rPr lang="en-US" sz="2700" dirty="0">
                <a:solidFill>
                  <a:schemeClr val="bg1"/>
                </a:solidFill>
              </a:rPr>
              <a:t>Ensure</a:t>
            </a:r>
          </a:p>
        </p:txBody>
      </p:sp>
      <p:sp>
        <p:nvSpPr>
          <p:cNvPr id="10" name="Text Placeholder 9">
            <a:extLst>
              <a:ext uri="{FF2B5EF4-FFF2-40B4-BE49-F238E27FC236}">
                <a16:creationId xmlns:a16="http://schemas.microsoft.com/office/drawing/2014/main" id="{F0185CE0-833E-BD8B-CB5A-57F90E7075EC}"/>
              </a:ext>
            </a:extLst>
          </p:cNvPr>
          <p:cNvSpPr>
            <a:spLocks noGrp="1"/>
          </p:cNvSpPr>
          <p:nvPr>
            <p:ph type="body" sz="quarter" idx="17"/>
          </p:nvPr>
        </p:nvSpPr>
        <p:spPr>
          <a:xfrm>
            <a:off x="3532339" y="5642188"/>
            <a:ext cx="6551113" cy="395016"/>
          </a:xfrm>
        </p:spPr>
        <p:txBody>
          <a:bodyPr/>
          <a:lstStyle/>
          <a:p>
            <a:pPr defTabSz="622300">
              <a:spcBef>
                <a:spcPct val="0"/>
              </a:spcBef>
              <a:spcAft>
                <a:spcPct val="35000"/>
              </a:spcAft>
            </a:pPr>
            <a:r>
              <a:rPr lang="en-US" sz="1400" dirty="0">
                <a:solidFill>
                  <a:prstClr val="black">
                    <a:hueOff val="0"/>
                    <a:satOff val="0"/>
                    <a:lumOff val="0"/>
                    <a:alphaOff val="0"/>
                  </a:prstClr>
                </a:solidFill>
                <a:latin typeface="Calibri" panose="020F0502020204030204"/>
              </a:rPr>
              <a:t>Ensure successful project effort confirmation by consistently managing awards</a:t>
            </a:r>
          </a:p>
        </p:txBody>
      </p:sp>
    </p:spTree>
    <p:extLst>
      <p:ext uri="{BB962C8B-B14F-4D97-AF65-F5344CB8AC3E}">
        <p14:creationId xmlns:p14="http://schemas.microsoft.com/office/powerpoint/2010/main" val="287285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3732" y="877078"/>
            <a:ext cx="4766895" cy="544631"/>
          </a:xfrm>
        </p:spPr>
        <p:txBody>
          <a:bodyPr vert="horz" lIns="91440" tIns="45720" rIns="91440" bIns="45720" rtlCol="0" anchor="b">
            <a:normAutofit/>
          </a:bodyPr>
          <a:lstStyle/>
          <a:p>
            <a:pPr algn="ctr"/>
            <a:r>
              <a:rPr lang="en-US" sz="2800" kern="1200" cap="all" dirty="0">
                <a:solidFill>
                  <a:schemeClr val="tx1">
                    <a:lumMod val="85000"/>
                    <a:lumOff val="15000"/>
                  </a:schemeClr>
                </a:solidFill>
                <a:latin typeface="Arial" panose="020B0604020202020204" pitchFamily="34" charset="0"/>
                <a:cs typeface="Arial" panose="020B0604020202020204" pitchFamily="34" charset="0"/>
              </a:rPr>
              <a:t>Late Cost Transfers </a:t>
            </a:r>
            <a:r>
              <a:rPr lang="en-US" sz="2800" b="0" kern="1200" cap="all" dirty="0">
                <a:solidFill>
                  <a:schemeClr val="tx1">
                    <a:lumMod val="85000"/>
                    <a:lumOff val="15000"/>
                  </a:schemeClr>
                </a:solidFill>
                <a:latin typeface="+mj-lt"/>
                <a:ea typeface="+mj-ea"/>
                <a:cs typeface="+mj-cs"/>
              </a:rPr>
              <a:t>	</a:t>
            </a:r>
          </a:p>
        </p:txBody>
      </p:sp>
      <p:sp>
        <p:nvSpPr>
          <p:cNvPr id="5" name="Text Placeholder 4">
            <a:extLst>
              <a:ext uri="{FF2B5EF4-FFF2-40B4-BE49-F238E27FC236}">
                <a16:creationId xmlns:a16="http://schemas.microsoft.com/office/drawing/2014/main" id="{A9EC3CF6-6B55-A311-0C54-04DE9F9DCB83}"/>
              </a:ext>
            </a:extLst>
          </p:cNvPr>
          <p:cNvSpPr>
            <a:spLocks noGrp="1"/>
          </p:cNvSpPr>
          <p:nvPr>
            <p:ph type="body" sz="quarter" idx="10"/>
          </p:nvPr>
        </p:nvSpPr>
        <p:spPr>
          <a:xfrm>
            <a:off x="519028" y="1397896"/>
            <a:ext cx="10552413" cy="1465931"/>
          </a:xfrm>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Times New Roman" panose="02020603050405020304" pitchFamily="18" charset="0"/>
                <a:cs typeface="Times New Roman" panose="02020603050405020304" pitchFamily="18" charset="0"/>
              </a:rPr>
              <a:t>Cost transfers for all federal and federal pass-through sponsored awards, including corrections to salary costs, must be initiated and routed to ORA within three months following the month in which the cost was first incurred. Cost transfers affecting a project statement in the confirmation period must be fully routed and approved by March 20th. All Cost Transfers (ST’s) require justification.</a:t>
            </a:r>
          </a:p>
        </p:txBody>
      </p:sp>
      <p:graphicFrame>
        <p:nvGraphicFramePr>
          <p:cNvPr id="6" name="Table 5">
            <a:extLst>
              <a:ext uri="{FF2B5EF4-FFF2-40B4-BE49-F238E27FC236}">
                <a16:creationId xmlns:a16="http://schemas.microsoft.com/office/drawing/2014/main" id="{9093F349-0FA2-9CD5-ED85-F78739EF827A}"/>
              </a:ext>
            </a:extLst>
          </p:cNvPr>
          <p:cNvGraphicFramePr>
            <a:graphicFrameLocks noGrp="1"/>
          </p:cNvGraphicFramePr>
          <p:nvPr>
            <p:extLst>
              <p:ext uri="{D42A27DB-BD31-4B8C-83A1-F6EECF244321}">
                <p14:modId xmlns:p14="http://schemas.microsoft.com/office/powerpoint/2010/main" val="3843331122"/>
              </p:ext>
            </p:extLst>
          </p:nvPr>
        </p:nvGraphicFramePr>
        <p:xfrm>
          <a:off x="2228121" y="3048891"/>
          <a:ext cx="7134225" cy="2133599"/>
        </p:xfrm>
        <a:graphic>
          <a:graphicData uri="http://schemas.openxmlformats.org/drawingml/2006/table">
            <a:tbl>
              <a:tblPr firstRow="1" bandRow="1">
                <a:tableStyleId>{10A1B5D5-9B99-4C35-A422-299274C87663}</a:tableStyleId>
              </a:tblPr>
              <a:tblGrid>
                <a:gridCol w="1426845">
                  <a:extLst>
                    <a:ext uri="{9D8B030D-6E8A-4147-A177-3AD203B41FA5}">
                      <a16:colId xmlns:a16="http://schemas.microsoft.com/office/drawing/2014/main" val="1568961812"/>
                    </a:ext>
                  </a:extLst>
                </a:gridCol>
                <a:gridCol w="1426845">
                  <a:extLst>
                    <a:ext uri="{9D8B030D-6E8A-4147-A177-3AD203B41FA5}">
                      <a16:colId xmlns:a16="http://schemas.microsoft.com/office/drawing/2014/main" val="81810073"/>
                    </a:ext>
                  </a:extLst>
                </a:gridCol>
                <a:gridCol w="1426845">
                  <a:extLst>
                    <a:ext uri="{9D8B030D-6E8A-4147-A177-3AD203B41FA5}">
                      <a16:colId xmlns:a16="http://schemas.microsoft.com/office/drawing/2014/main" val="2700546474"/>
                    </a:ext>
                  </a:extLst>
                </a:gridCol>
                <a:gridCol w="1426845">
                  <a:extLst>
                    <a:ext uri="{9D8B030D-6E8A-4147-A177-3AD203B41FA5}">
                      <a16:colId xmlns:a16="http://schemas.microsoft.com/office/drawing/2014/main" val="3924342372"/>
                    </a:ext>
                  </a:extLst>
                </a:gridCol>
                <a:gridCol w="1426845">
                  <a:extLst>
                    <a:ext uri="{9D8B030D-6E8A-4147-A177-3AD203B41FA5}">
                      <a16:colId xmlns:a16="http://schemas.microsoft.com/office/drawing/2014/main" val="4176997389"/>
                    </a:ext>
                  </a:extLst>
                </a:gridCol>
              </a:tblGrid>
              <a:tr h="807705">
                <a:tc>
                  <a:txBody>
                    <a:bodyPr/>
                    <a:lstStyle/>
                    <a:p>
                      <a:r>
                        <a:rPr lang="en-US" sz="1600" b="1" dirty="0">
                          <a:ln>
                            <a:noFill/>
                          </a:ln>
                          <a:noFill/>
                        </a:rPr>
                        <a:t>Cost Transfer Calendar</a:t>
                      </a: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ln>
                            <a:noFill/>
                          </a:ln>
                          <a:noFill/>
                        </a:rPr>
                        <a:t>Cost Transfer Calendar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ln>
                            <a:noFill/>
                          </a:ln>
                          <a:noFill/>
                        </a:rPr>
                        <a:t>Cost Transfer Calendar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ln>
                            <a:noFill/>
                          </a:ln>
                          <a:noFill/>
                        </a:rPr>
                        <a:t>Cost Transfer Calendar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ln>
                            <a:noFill/>
                          </a:ln>
                          <a:noFill/>
                        </a:rPr>
                        <a:t>Cost Transfer Calendar</a:t>
                      </a: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920660"/>
                  </a:ext>
                </a:extLst>
              </a:tr>
              <a:tr h="294643">
                <a:tc>
                  <a:txBody>
                    <a:bodyPr/>
                    <a:lstStyle/>
                    <a:p>
                      <a:r>
                        <a:rPr lang="en-US" sz="1300" b="1" dirty="0">
                          <a:ln>
                            <a:noFill/>
                          </a:ln>
                          <a:noFill/>
                        </a:rPr>
                        <a:t>Month 1</a:t>
                      </a: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ln>
                            <a:noFill/>
                          </a:ln>
                          <a:noFill/>
                        </a:rPr>
                        <a:t>Month 2</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ln>
                            <a:noFill/>
                          </a:ln>
                          <a:noFill/>
                        </a:rPr>
                        <a:t>Month 3</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ln>
                            <a:noFill/>
                          </a:ln>
                          <a:noFill/>
                        </a:rPr>
                        <a:t>Month 4</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ln>
                            <a:noFill/>
                          </a:ln>
                          <a:noFill/>
                        </a:rPr>
                        <a:t>Month 5</a:t>
                      </a: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9405936"/>
                  </a:ext>
                </a:extLst>
              </a:tr>
              <a:tr h="1031251">
                <a:tc>
                  <a:txBody>
                    <a:bodyPr/>
                    <a:lstStyle/>
                    <a:p>
                      <a:r>
                        <a:rPr lang="en-US" sz="1100" dirty="0">
                          <a:ln>
                            <a:noFill/>
                          </a:ln>
                          <a:noFill/>
                        </a:rPr>
                        <a:t>Original Trasaction Date – No ORA Cost Exception Committee review required</a:t>
                      </a: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ln>
                            <a:noFill/>
                          </a:ln>
                          <a:noFill/>
                        </a:rPr>
                        <a:t>No ORA Cost Exception Committee review required</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ln>
                            <a:noFill/>
                          </a:ln>
                          <a:noFill/>
                        </a:rPr>
                        <a:t>No ORA Cost Exception Committee review required</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ln>
                            <a:noFill/>
                          </a:ln>
                          <a:noFill/>
                        </a:rPr>
                        <a:t>No ORA Cost Exception Committee review required</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100" dirty="0">
                          <a:ln>
                            <a:noFill/>
                          </a:ln>
                          <a:noFill/>
                        </a:rPr>
                        <a:t>Requires ORA</a:t>
                      </a:r>
                    </a:p>
                    <a:p>
                      <a:r>
                        <a:rPr lang="en-US" sz="1100" dirty="0">
                          <a:ln>
                            <a:noFill/>
                          </a:ln>
                          <a:noFill/>
                        </a:rPr>
                        <a:t>Cost Exception Committee review</a:t>
                      </a: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2701355"/>
                  </a:ext>
                </a:extLst>
              </a:tr>
            </a:tbl>
          </a:graphicData>
        </a:graphic>
      </p:graphicFrame>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8124" y="3028780"/>
            <a:ext cx="7134225" cy="2133600"/>
          </a:xfrm>
          <a:prstGeom prst="rect">
            <a:avLst/>
          </a:prstGeom>
        </p:spPr>
      </p:pic>
      <p:sp>
        <p:nvSpPr>
          <p:cNvPr id="7" name="Text Placeholder 6">
            <a:extLst>
              <a:ext uri="{FF2B5EF4-FFF2-40B4-BE49-F238E27FC236}">
                <a16:creationId xmlns:a16="http://schemas.microsoft.com/office/drawing/2014/main" id="{DD53E071-148D-2926-0F14-42308B49D425}"/>
              </a:ext>
            </a:extLst>
          </p:cNvPr>
          <p:cNvSpPr>
            <a:spLocks noGrp="1"/>
          </p:cNvSpPr>
          <p:nvPr>
            <p:ph type="body" sz="quarter" idx="11"/>
          </p:nvPr>
        </p:nvSpPr>
        <p:spPr>
          <a:xfrm>
            <a:off x="3490163" y="5125115"/>
            <a:ext cx="4786995" cy="946368"/>
          </a:xfrm>
        </p:spPr>
        <p:txBody>
          <a:bodyPr>
            <a:noAutofit/>
          </a:bodyPr>
          <a:lstStyle/>
          <a:p>
            <a:pPr marL="0" marR="0" lvl="0" indent="0" algn="ctr" defTabSz="914400" eaLnBrk="1" fontAlgn="auto" latinLnBrk="0" hangingPunct="1">
              <a:lnSpc>
                <a:spcPct val="90000"/>
              </a:lnSpc>
              <a:spcBef>
                <a:spcPts val="0"/>
              </a:spcBef>
              <a:spcAft>
                <a:spcPts val="882"/>
              </a:spcAft>
              <a:buClrTx/>
              <a:buSzTx/>
              <a:buFontTx/>
              <a:buNone/>
              <a:tabLst/>
              <a:defRPr/>
            </a:pPr>
            <a:r>
              <a:rPr kumimoji="0" lang="en-US" sz="2100" b="0" i="0" u="none" strike="noStrike" cap="none" spc="0" normalizeH="0" noProof="0" dirty="0">
                <a:ln>
                  <a:noFill/>
                </a:ln>
                <a:solidFill>
                  <a:prstClr val="black"/>
                </a:solidFill>
                <a:effectLst/>
                <a:uLnTx/>
                <a:uFillTx/>
                <a:hlinkClick r:id="rId4">
                  <a:extLst>
                    <a:ext uri="{A12FA001-AC4F-418D-AE19-62706E023703}">
                      <ahyp:hlinkClr xmlns:ahyp="http://schemas.microsoft.com/office/drawing/2018/hyperlinkcolor" val="tx"/>
                    </a:ext>
                  </a:extLst>
                </a:hlinkClick>
              </a:rPr>
              <a:t>Cost Transfers on Cost Reimbursable Grants and Contracts SPA-11-003</a:t>
            </a:r>
            <a:endParaRPr kumimoji="0" lang="en-US" sz="2100" b="0" i="0" u="none" strike="noStrike" cap="none" spc="0" normalizeH="0" noProof="0" dirty="0">
              <a:ln>
                <a:noFill/>
              </a:ln>
              <a:solidFill>
                <a:prstClr val="black"/>
              </a:solidFill>
              <a:effectLst/>
              <a:uLnTx/>
              <a:uFillTx/>
            </a:endParaRPr>
          </a:p>
        </p:txBody>
      </p:sp>
    </p:spTree>
    <p:extLst>
      <p:ext uri="{BB962C8B-B14F-4D97-AF65-F5344CB8AC3E}">
        <p14:creationId xmlns:p14="http://schemas.microsoft.com/office/powerpoint/2010/main" val="84571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950A-E180-073C-EFDB-E0F79E1B5DB8}"/>
              </a:ext>
            </a:extLst>
          </p:cNvPr>
          <p:cNvSpPr>
            <a:spLocks noGrp="1"/>
          </p:cNvSpPr>
          <p:nvPr>
            <p:ph type="title"/>
          </p:nvPr>
        </p:nvSpPr>
        <p:spPr>
          <a:xfrm>
            <a:off x="3618546" y="690880"/>
            <a:ext cx="7772967" cy="1048151"/>
          </a:xfrm>
        </p:spPr>
        <p:txBody>
          <a:bodyPr>
            <a:noAutofit/>
          </a:bodyPr>
          <a:lstStyle/>
          <a:p>
            <a:pPr lvl="0" defTabSz="914400">
              <a:spcBef>
                <a:spcPts val="0"/>
              </a:spcBef>
              <a:defRPr/>
            </a:pPr>
            <a:r>
              <a:rPr lang="en-US" sz="5870" cap="none" dirty="0" err="1">
                <a:solidFill>
                  <a:prstClr val="black"/>
                </a:solidFill>
                <a:latin typeface="Franklin Gothic Book" panose="020B0502020104020203"/>
                <a:ea typeface="+mn-ea"/>
                <a:cs typeface="+mn-cs"/>
              </a:rPr>
              <a:t>E</a:t>
            </a:r>
            <a:r>
              <a:rPr lang="en-US" sz="5870" cap="none" dirty="0" err="1">
                <a:solidFill>
                  <a:srgbClr val="00B0F0"/>
                </a:solidFill>
                <a:latin typeface="Franklin Gothic Book" panose="020B0502020104020203"/>
                <a:ea typeface="+mn-ea"/>
                <a:cs typeface="+mn-cs"/>
              </a:rPr>
              <a:t>Confirm</a:t>
            </a:r>
            <a:r>
              <a:rPr lang="en-US" sz="5870" cap="none" dirty="0">
                <a:solidFill>
                  <a:prstClr val="black"/>
                </a:solidFill>
                <a:latin typeface="Franklin Gothic Book" panose="020B0502020104020203"/>
                <a:ea typeface="+mn-ea"/>
                <a:cs typeface="+mn-cs"/>
              </a:rPr>
              <a:t> (ECC) Access</a:t>
            </a:r>
            <a:endParaRPr lang="en-US" sz="5870" dirty="0"/>
          </a:p>
        </p:txBody>
      </p:sp>
      <p:pic>
        <p:nvPicPr>
          <p:cNvPr id="5" name="Picture 4" descr="EConfirm (ECC)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277" y="1205081"/>
            <a:ext cx="2412012" cy="2406337"/>
          </a:xfrm>
          <a:prstGeom prst="rect">
            <a:avLst/>
          </a:prstGeom>
          <a:ln w="12700">
            <a:solidFill>
              <a:schemeClr val="accent1"/>
            </a:solidFill>
          </a:ln>
        </p:spPr>
      </p:pic>
      <p:sp>
        <p:nvSpPr>
          <p:cNvPr id="3" name="Text Placeholder 2">
            <a:extLst>
              <a:ext uri="{FF2B5EF4-FFF2-40B4-BE49-F238E27FC236}">
                <a16:creationId xmlns:a16="http://schemas.microsoft.com/office/drawing/2014/main" id="{321E27C3-709C-3380-9C21-169B44AAD8F3}"/>
              </a:ext>
            </a:extLst>
          </p:cNvPr>
          <p:cNvSpPr>
            <a:spLocks noGrp="1"/>
          </p:cNvSpPr>
          <p:nvPr>
            <p:ph type="body" sz="quarter" idx="10"/>
          </p:nvPr>
        </p:nvSpPr>
        <p:spPr>
          <a:xfrm>
            <a:off x="3618546" y="1867201"/>
            <a:ext cx="4532297" cy="702435"/>
          </a:xfrm>
        </p:spPr>
        <p:txBody>
          <a:bodyPr>
            <a:normAutofit/>
          </a:bodyPr>
          <a:lstStyle/>
          <a:p>
            <a:pPr lvl="0" defTabSz="914400">
              <a:lnSpc>
                <a:spcPct val="100000"/>
              </a:lnSpc>
              <a:spcBef>
                <a:spcPts val="0"/>
              </a:spcBef>
              <a:spcAft>
                <a:spcPts val="0"/>
              </a:spcAft>
              <a:buClrTx/>
              <a:buSzTx/>
              <a:defRPr/>
            </a:pPr>
            <a:r>
              <a:rPr lang="en-US" sz="2667" b="1" dirty="0">
                <a:solidFill>
                  <a:prstClr val="black"/>
                </a:solidFill>
              </a:rPr>
              <a:t>“</a:t>
            </a:r>
            <a:r>
              <a:rPr lang="en-US" sz="2667" b="1" dirty="0">
                <a:solidFill>
                  <a:srgbClr val="00B050"/>
                </a:solidFill>
              </a:rPr>
              <a:t>Four Clicks to Confirmation</a:t>
            </a:r>
            <a:r>
              <a:rPr lang="en-US" sz="2667" b="1" dirty="0">
                <a:solidFill>
                  <a:prstClr val="black"/>
                </a:solidFill>
              </a:rPr>
              <a:t>!”</a:t>
            </a:r>
          </a:p>
        </p:txBody>
      </p:sp>
      <p:sp>
        <p:nvSpPr>
          <p:cNvPr id="4" name="Text Placeholder 3">
            <a:extLst>
              <a:ext uri="{FF2B5EF4-FFF2-40B4-BE49-F238E27FC236}">
                <a16:creationId xmlns:a16="http://schemas.microsoft.com/office/drawing/2014/main" id="{8D3EBEBA-4961-E113-C7A0-E5F57B7E014C}"/>
              </a:ext>
            </a:extLst>
          </p:cNvPr>
          <p:cNvSpPr>
            <a:spLocks noGrp="1"/>
          </p:cNvSpPr>
          <p:nvPr>
            <p:ph type="body" sz="quarter" idx="11"/>
          </p:nvPr>
        </p:nvSpPr>
        <p:spPr>
          <a:xfrm>
            <a:off x="3618546" y="2618907"/>
            <a:ext cx="7896514" cy="1659346"/>
          </a:xfrm>
        </p:spPr>
        <p:txBody>
          <a:bodyPr>
            <a:normAutofit/>
          </a:bodyPr>
          <a:lstStyle/>
          <a:p>
            <a:pPr marL="380990" lvl="0" indent="-380990" defTabSz="914400">
              <a:lnSpc>
                <a:spcPct val="100000"/>
              </a:lnSpc>
              <a:spcBef>
                <a:spcPts val="0"/>
              </a:spcBef>
              <a:spcAft>
                <a:spcPts val="0"/>
              </a:spcAft>
              <a:buClrTx/>
              <a:buSzTx/>
              <a:buFont typeface="Arial" panose="020B0604020202020204" pitchFamily="34" charset="0"/>
              <a:buChar char="•"/>
              <a:defRPr/>
            </a:pPr>
            <a:r>
              <a:rPr lang="en-US" sz="3733" dirty="0">
                <a:solidFill>
                  <a:prstClr val="black"/>
                </a:solidFill>
              </a:rPr>
              <a:t>Access through One.IU.edu.</a:t>
            </a:r>
            <a:br>
              <a:rPr lang="en-US" sz="3733" dirty="0">
                <a:solidFill>
                  <a:prstClr val="black"/>
                </a:solidFill>
              </a:rPr>
            </a:br>
            <a:r>
              <a:rPr lang="en-US" sz="3733" dirty="0">
                <a:solidFill>
                  <a:prstClr val="black"/>
                </a:solidFill>
              </a:rPr>
              <a:t>You can search for </a:t>
            </a:r>
            <a:r>
              <a:rPr lang="en-US" sz="3733" dirty="0" err="1">
                <a:solidFill>
                  <a:prstClr val="black"/>
                </a:solidFill>
              </a:rPr>
              <a:t>E</a:t>
            </a:r>
            <a:r>
              <a:rPr lang="en-US" sz="3200" dirty="0" err="1">
                <a:solidFill>
                  <a:srgbClr val="00B0F0"/>
                </a:solidFill>
              </a:rPr>
              <a:t>C</a:t>
            </a:r>
            <a:r>
              <a:rPr lang="en-US" sz="3733" dirty="0" err="1">
                <a:solidFill>
                  <a:srgbClr val="00B0F0"/>
                </a:solidFill>
              </a:rPr>
              <a:t>onfirm</a:t>
            </a:r>
            <a:r>
              <a:rPr lang="en-US" sz="3733" dirty="0">
                <a:solidFill>
                  <a:prstClr val="black"/>
                </a:solidFill>
              </a:rPr>
              <a:t> or ECC.</a:t>
            </a:r>
          </a:p>
        </p:txBody>
      </p:sp>
    </p:spTree>
    <p:extLst>
      <p:ext uri="{BB962C8B-B14F-4D97-AF65-F5344CB8AC3E}">
        <p14:creationId xmlns:p14="http://schemas.microsoft.com/office/powerpoint/2010/main" val="181779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6307" y="739941"/>
            <a:ext cx="6113222" cy="748835"/>
          </a:xfrm>
        </p:spPr>
        <p:txBody>
          <a:bodyPr/>
          <a:lstStyle/>
          <a:p>
            <a:pPr algn="ctr"/>
            <a:r>
              <a:rPr lang="en-US" dirty="0"/>
              <a:t>Training Agenda (1 of 2)</a:t>
            </a:r>
          </a:p>
        </p:txBody>
      </p:sp>
      <p:sp>
        <p:nvSpPr>
          <p:cNvPr id="5" name="Text Placeholder 4">
            <a:extLst>
              <a:ext uri="{FF2B5EF4-FFF2-40B4-BE49-F238E27FC236}">
                <a16:creationId xmlns:a16="http://schemas.microsoft.com/office/drawing/2014/main" id="{5D12D486-602A-DD6C-4A48-C10D7D700C8B}"/>
              </a:ext>
            </a:extLst>
          </p:cNvPr>
          <p:cNvSpPr>
            <a:spLocks noGrp="1"/>
          </p:cNvSpPr>
          <p:nvPr>
            <p:ph type="body" sz="quarter" idx="11"/>
          </p:nvPr>
        </p:nvSpPr>
        <p:spPr>
          <a:xfrm>
            <a:off x="976394" y="2032342"/>
            <a:ext cx="4873262" cy="481782"/>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Calibri" panose="020F0502020204030204"/>
              </a:rPr>
              <a:t>Manage effort throughout the year</a:t>
            </a:r>
          </a:p>
        </p:txBody>
      </p:sp>
      <p:sp>
        <p:nvSpPr>
          <p:cNvPr id="6" name="Text Placeholder 5">
            <a:extLst>
              <a:ext uri="{FF2B5EF4-FFF2-40B4-BE49-F238E27FC236}">
                <a16:creationId xmlns:a16="http://schemas.microsoft.com/office/drawing/2014/main" id="{6BC3F620-42D0-F8E3-50E8-513632C793B2}"/>
              </a:ext>
            </a:extLst>
          </p:cNvPr>
          <p:cNvSpPr>
            <a:spLocks noGrp="1"/>
          </p:cNvSpPr>
          <p:nvPr>
            <p:ph type="body" sz="quarter" idx="12"/>
          </p:nvPr>
        </p:nvSpPr>
        <p:spPr>
          <a:xfrm>
            <a:off x="976393" y="2649891"/>
            <a:ext cx="2142728" cy="438802"/>
          </a:xfrm>
        </p:spPr>
        <p:txBody>
          <a:bodyPr>
            <a:normAutofit lnSpcReduction="10000"/>
          </a:bodyPr>
          <a:lstStyle/>
          <a:p>
            <a:pPr lvl="0">
              <a:lnSpc>
                <a:spcPct val="100000"/>
              </a:lnSpc>
              <a:spcBef>
                <a:spcPts val="0"/>
              </a:spcBef>
            </a:pPr>
            <a:r>
              <a:rPr lang="en-US" sz="2500" kern="0" dirty="0">
                <a:solidFill>
                  <a:sysClr val="windowText" lastClr="000000"/>
                </a:solidFill>
              </a:rPr>
              <a:t>Best Practices</a:t>
            </a:r>
          </a:p>
        </p:txBody>
      </p:sp>
      <p:sp>
        <p:nvSpPr>
          <p:cNvPr id="7" name="Text Placeholder 6">
            <a:extLst>
              <a:ext uri="{FF2B5EF4-FFF2-40B4-BE49-F238E27FC236}">
                <a16:creationId xmlns:a16="http://schemas.microsoft.com/office/drawing/2014/main" id="{22086F09-FA8A-3920-20EF-774CD14E16A6}"/>
              </a:ext>
            </a:extLst>
          </p:cNvPr>
          <p:cNvSpPr>
            <a:spLocks noGrp="1"/>
          </p:cNvSpPr>
          <p:nvPr>
            <p:ph type="body" sz="quarter" idx="13"/>
          </p:nvPr>
        </p:nvSpPr>
        <p:spPr>
          <a:xfrm>
            <a:off x="976393" y="3190212"/>
            <a:ext cx="3980221" cy="481781"/>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Calibri" panose="020F0502020204030204"/>
              </a:rPr>
              <a:t>Resources to manage effort</a:t>
            </a:r>
          </a:p>
        </p:txBody>
      </p:sp>
      <p:sp>
        <p:nvSpPr>
          <p:cNvPr id="8" name="Text Placeholder 7">
            <a:extLst>
              <a:ext uri="{FF2B5EF4-FFF2-40B4-BE49-F238E27FC236}">
                <a16:creationId xmlns:a16="http://schemas.microsoft.com/office/drawing/2014/main" id="{67F35434-4201-205C-3914-FF472E9F303F}"/>
              </a:ext>
            </a:extLst>
          </p:cNvPr>
          <p:cNvSpPr>
            <a:spLocks noGrp="1"/>
          </p:cNvSpPr>
          <p:nvPr>
            <p:ph type="body" sz="quarter" idx="14"/>
          </p:nvPr>
        </p:nvSpPr>
        <p:spPr>
          <a:xfrm>
            <a:off x="977222" y="3778932"/>
            <a:ext cx="6213546" cy="481782"/>
          </a:xfrm>
        </p:spPr>
        <p:txBody>
          <a:bodyPr>
            <a:no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Calibri" panose="020F0502020204030204"/>
              </a:rPr>
              <a:t>Overview of the Annual Confirmation Process</a:t>
            </a:r>
          </a:p>
        </p:txBody>
      </p:sp>
      <p:sp>
        <p:nvSpPr>
          <p:cNvPr id="10" name="Text Placeholder 9">
            <a:extLst>
              <a:ext uri="{FF2B5EF4-FFF2-40B4-BE49-F238E27FC236}">
                <a16:creationId xmlns:a16="http://schemas.microsoft.com/office/drawing/2014/main" id="{679D759D-0781-C288-9C62-74E49E0092D4}"/>
              </a:ext>
            </a:extLst>
          </p:cNvPr>
          <p:cNvSpPr>
            <a:spLocks noGrp="1"/>
          </p:cNvSpPr>
          <p:nvPr>
            <p:ph type="body" sz="quarter" idx="15"/>
          </p:nvPr>
        </p:nvSpPr>
        <p:spPr>
          <a:xfrm>
            <a:off x="977222" y="4363937"/>
            <a:ext cx="5627607" cy="475390"/>
          </a:xfrm>
        </p:spPr>
        <p:txBody>
          <a:bodyPr>
            <a:normAutofit/>
          </a:bodyPr>
          <a:lstStyle/>
          <a:p>
            <a:pPr lvl="0">
              <a:lnSpc>
                <a:spcPct val="100000"/>
              </a:lnSpc>
              <a:spcBef>
                <a:spcPts val="0"/>
              </a:spcBef>
            </a:pPr>
            <a:r>
              <a:rPr lang="en-US" sz="2500" dirty="0">
                <a:solidFill>
                  <a:prstClr val="black">
                    <a:hueOff val="0"/>
                    <a:satOff val="0"/>
                    <a:lumOff val="0"/>
                    <a:alphaOff val="0"/>
                  </a:prstClr>
                </a:solidFill>
                <a:latin typeface="Calibri" panose="020F0502020204030204"/>
              </a:rPr>
              <a:t>Working with Your Effort Coordinator(s)</a:t>
            </a:r>
          </a:p>
        </p:txBody>
      </p:sp>
      <p:sp>
        <p:nvSpPr>
          <p:cNvPr id="11" name="Text Placeholder 10">
            <a:extLst>
              <a:ext uri="{FF2B5EF4-FFF2-40B4-BE49-F238E27FC236}">
                <a16:creationId xmlns:a16="http://schemas.microsoft.com/office/drawing/2014/main" id="{36830E7E-8ACB-B5A9-B985-B6BDA5B94C86}"/>
              </a:ext>
            </a:extLst>
          </p:cNvPr>
          <p:cNvSpPr>
            <a:spLocks noGrp="1"/>
          </p:cNvSpPr>
          <p:nvPr>
            <p:ph type="body" sz="quarter" idx="16"/>
          </p:nvPr>
        </p:nvSpPr>
        <p:spPr>
          <a:xfrm>
            <a:off x="977222" y="4898846"/>
            <a:ext cx="2638612" cy="523493"/>
          </a:xfrm>
        </p:spPr>
        <p:txBody>
          <a:bodyPr>
            <a:normAutofit fontScale="92500"/>
          </a:bodyPr>
          <a:lstStyle/>
          <a:p>
            <a:pPr defTabSz="1111250">
              <a:lnSpc>
                <a:spcPct val="120000"/>
              </a:lnSpc>
              <a:spcBef>
                <a:spcPct val="0"/>
              </a:spcBef>
              <a:spcAft>
                <a:spcPct val="35000"/>
              </a:spcAft>
            </a:pPr>
            <a:r>
              <a:rPr lang="en-US" sz="2700" dirty="0">
                <a:solidFill>
                  <a:prstClr val="black">
                    <a:hueOff val="0"/>
                    <a:satOff val="0"/>
                    <a:lumOff val="0"/>
                    <a:alphaOff val="0"/>
                  </a:prstClr>
                </a:solidFill>
                <a:latin typeface="Calibri" panose="020F0502020204030204"/>
              </a:rPr>
              <a:t>Late Cost Transfers</a:t>
            </a:r>
          </a:p>
        </p:txBody>
      </p:sp>
    </p:spTree>
    <p:extLst>
      <p:ext uri="{BB962C8B-B14F-4D97-AF65-F5344CB8AC3E}">
        <p14:creationId xmlns:p14="http://schemas.microsoft.com/office/powerpoint/2010/main" val="80483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6DC1E1-B10A-4E27-BFF9-720AA4201006}"/>
              </a:ext>
            </a:extLst>
          </p:cNvPr>
          <p:cNvSpPr>
            <a:spLocks noGrp="1"/>
          </p:cNvSpPr>
          <p:nvPr>
            <p:ph type="ctrTitle"/>
          </p:nvPr>
        </p:nvSpPr>
        <p:spPr/>
        <p:txBody>
          <a:bodyPr/>
          <a:lstStyle/>
          <a:p>
            <a:pPr algn="ctr"/>
            <a:r>
              <a:rPr lang="en-US" dirty="0"/>
              <a:t>The Workflow of Payroll Confirmation</a:t>
            </a:r>
          </a:p>
        </p:txBody>
      </p:sp>
      <p:pic>
        <p:nvPicPr>
          <p:cNvPr id="9" name="Picture 8" descr="Infographic showing the confirmation period of payroll workflow which includes email notifying PI, PI navigating to various project statements, and project statement confirmed.">
            <a:extLst>
              <a:ext uri="{FF2B5EF4-FFF2-40B4-BE49-F238E27FC236}">
                <a16:creationId xmlns:a16="http://schemas.microsoft.com/office/drawing/2014/main" id="{8AFD4DFB-9BD2-7FAE-E8F5-B469C5A3E34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626" y="1974997"/>
            <a:ext cx="8878824" cy="3877340"/>
          </a:xfrm>
          <a:prstGeom prst="rect">
            <a:avLst/>
          </a:prstGeom>
        </p:spPr>
      </p:pic>
      <p:sp>
        <p:nvSpPr>
          <p:cNvPr id="5" name="Text Placeholder 4">
            <a:extLst>
              <a:ext uri="{FF2B5EF4-FFF2-40B4-BE49-F238E27FC236}">
                <a16:creationId xmlns:a16="http://schemas.microsoft.com/office/drawing/2014/main" id="{08583D6E-62FD-F930-ECE5-A061DA0D66FF}"/>
              </a:ext>
            </a:extLst>
          </p:cNvPr>
          <p:cNvSpPr>
            <a:spLocks noGrp="1"/>
          </p:cNvSpPr>
          <p:nvPr>
            <p:ph type="body" sz="quarter" idx="12"/>
          </p:nvPr>
        </p:nvSpPr>
        <p:spPr>
          <a:xfrm>
            <a:off x="4666298" y="4398435"/>
            <a:ext cx="2074853" cy="415555"/>
          </a:xfrm>
        </p:spPr>
        <p:txBody>
          <a:bodyPr>
            <a:normAutofit/>
          </a:bodyPr>
          <a:lstStyle/>
          <a:p>
            <a:pPr algn="ctr"/>
            <a:r>
              <a:rPr lang="en-US" sz="1400" dirty="0"/>
              <a:t>Confirmation Period</a:t>
            </a:r>
          </a:p>
        </p:txBody>
      </p:sp>
      <p:sp>
        <p:nvSpPr>
          <p:cNvPr id="2" name="Text Placeholder 1">
            <a:extLst>
              <a:ext uri="{FF2B5EF4-FFF2-40B4-BE49-F238E27FC236}">
                <a16:creationId xmlns:a16="http://schemas.microsoft.com/office/drawing/2014/main" id="{0B0A3CAD-D19E-52EB-B567-751113B2B511}"/>
              </a:ext>
            </a:extLst>
          </p:cNvPr>
          <p:cNvSpPr>
            <a:spLocks noGrp="1"/>
          </p:cNvSpPr>
          <p:nvPr>
            <p:ph type="body" sz="quarter" idx="10"/>
          </p:nvPr>
        </p:nvSpPr>
        <p:spPr>
          <a:xfrm>
            <a:off x="1808161" y="3052774"/>
            <a:ext cx="2401070" cy="796212"/>
          </a:xfrm>
        </p:spPr>
        <p:txBody>
          <a:bodyPr>
            <a:normAutofit/>
          </a:bodyPr>
          <a:lstStyle/>
          <a:p>
            <a:r>
              <a:rPr lang="en-US" sz="1410" dirty="0">
                <a:noFill/>
              </a:rPr>
              <a:t>Email notifies PI that project statement is ready for confirmation</a:t>
            </a:r>
          </a:p>
        </p:txBody>
      </p:sp>
      <p:sp>
        <p:nvSpPr>
          <p:cNvPr id="4" name="Text Placeholder 3">
            <a:extLst>
              <a:ext uri="{FF2B5EF4-FFF2-40B4-BE49-F238E27FC236}">
                <a16:creationId xmlns:a16="http://schemas.microsoft.com/office/drawing/2014/main" id="{C31C1B79-791F-4445-40B9-C36A87823F9F}"/>
              </a:ext>
            </a:extLst>
          </p:cNvPr>
          <p:cNvSpPr>
            <a:spLocks noGrp="1"/>
          </p:cNvSpPr>
          <p:nvPr>
            <p:ph type="body" sz="quarter" idx="11"/>
          </p:nvPr>
        </p:nvSpPr>
        <p:spPr>
          <a:xfrm>
            <a:off x="4755847" y="3017221"/>
            <a:ext cx="1975973" cy="1480352"/>
          </a:xfrm>
        </p:spPr>
        <p:txBody>
          <a:bodyPr>
            <a:normAutofit/>
          </a:bodyPr>
          <a:lstStyle/>
          <a:p>
            <a:pPr>
              <a:lnSpc>
                <a:spcPct val="100000"/>
              </a:lnSpc>
            </a:pPr>
            <a:r>
              <a:rPr lang="en-US" sz="1400" dirty="0">
                <a:noFill/>
              </a:rPr>
              <a:t>PI navigates to project statement to either:</a:t>
            </a:r>
          </a:p>
          <a:p>
            <a:pPr marL="212725" indent="-212725">
              <a:lnSpc>
                <a:spcPct val="100000"/>
              </a:lnSpc>
              <a:spcBef>
                <a:spcPts val="0"/>
              </a:spcBef>
              <a:buFont typeface="Arial" panose="020B0604020202020204" pitchFamily="34" charset="0"/>
              <a:buChar char="•"/>
            </a:pPr>
            <a:r>
              <a:rPr lang="en-US" sz="1450" dirty="0">
                <a:noFill/>
              </a:rPr>
              <a:t>Confirm</a:t>
            </a:r>
          </a:p>
          <a:p>
            <a:pPr marL="212725" indent="-212725">
              <a:lnSpc>
                <a:spcPts val="1600"/>
              </a:lnSpc>
              <a:spcBef>
                <a:spcPts val="0"/>
              </a:spcBef>
              <a:buFont typeface="Arial" panose="020B0604020202020204" pitchFamily="34" charset="0"/>
              <a:buChar char="•"/>
            </a:pPr>
            <a:r>
              <a:rPr lang="en-US" sz="1450" dirty="0">
                <a:noFill/>
              </a:rPr>
              <a:t>Confirm and Revise Payroll</a:t>
            </a:r>
          </a:p>
          <a:p>
            <a:pPr marL="212725" indent="-212725">
              <a:lnSpc>
                <a:spcPts val="1600"/>
              </a:lnSpc>
              <a:spcBef>
                <a:spcPts val="0"/>
              </a:spcBef>
              <a:buFont typeface="Arial" panose="020B0604020202020204" pitchFamily="34" charset="0"/>
              <a:buChar char="•"/>
            </a:pPr>
            <a:r>
              <a:rPr lang="en-US" sz="1450" dirty="0">
                <a:noFill/>
              </a:rPr>
              <a:t>Revise Payroll</a:t>
            </a:r>
          </a:p>
        </p:txBody>
      </p:sp>
      <p:sp>
        <p:nvSpPr>
          <p:cNvPr id="6" name="Text Placeholder 5">
            <a:extLst>
              <a:ext uri="{FF2B5EF4-FFF2-40B4-BE49-F238E27FC236}">
                <a16:creationId xmlns:a16="http://schemas.microsoft.com/office/drawing/2014/main" id="{F52F2408-17AD-68A7-186A-F73010C873BD}"/>
              </a:ext>
            </a:extLst>
          </p:cNvPr>
          <p:cNvSpPr>
            <a:spLocks noGrp="1"/>
          </p:cNvSpPr>
          <p:nvPr>
            <p:ph type="body" sz="quarter" idx="13"/>
          </p:nvPr>
        </p:nvSpPr>
        <p:spPr>
          <a:xfrm>
            <a:off x="4832321" y="5098288"/>
            <a:ext cx="1927492" cy="610739"/>
          </a:xfrm>
        </p:spPr>
        <p:txBody>
          <a:bodyPr>
            <a:noAutofit/>
          </a:bodyPr>
          <a:lstStyle/>
          <a:p>
            <a:pPr>
              <a:lnSpc>
                <a:spcPct val="50000"/>
              </a:lnSpc>
            </a:pPr>
            <a:r>
              <a:rPr lang="en-US" sz="1400" dirty="0">
                <a:noFill/>
              </a:rPr>
              <a:t>Revision Request Tasks</a:t>
            </a:r>
          </a:p>
          <a:p>
            <a:pPr>
              <a:lnSpc>
                <a:spcPct val="50000"/>
              </a:lnSpc>
            </a:pPr>
            <a:r>
              <a:rPr lang="en-US" sz="1400" dirty="0">
                <a:noFill/>
              </a:rPr>
              <a:t>Revision Pending Tasks</a:t>
            </a:r>
          </a:p>
        </p:txBody>
      </p:sp>
      <p:sp>
        <p:nvSpPr>
          <p:cNvPr id="8" name="Text Placeholder 7">
            <a:extLst>
              <a:ext uri="{FF2B5EF4-FFF2-40B4-BE49-F238E27FC236}">
                <a16:creationId xmlns:a16="http://schemas.microsoft.com/office/drawing/2014/main" id="{9DE0B5D8-EFD6-0D2A-664C-CF03D2EC2DDD}"/>
              </a:ext>
            </a:extLst>
          </p:cNvPr>
          <p:cNvSpPr>
            <a:spLocks noGrp="1"/>
          </p:cNvSpPr>
          <p:nvPr>
            <p:ph type="body" sz="quarter" idx="14"/>
          </p:nvPr>
        </p:nvSpPr>
        <p:spPr>
          <a:xfrm>
            <a:off x="7279733" y="3119755"/>
            <a:ext cx="2470757" cy="309245"/>
          </a:xfrm>
        </p:spPr>
        <p:txBody>
          <a:bodyPr>
            <a:normAutofit/>
          </a:bodyPr>
          <a:lstStyle/>
          <a:p>
            <a:r>
              <a:rPr lang="en-US" sz="1400" dirty="0">
                <a:noFill/>
              </a:rPr>
              <a:t>Project statement is confirmed</a:t>
            </a:r>
          </a:p>
        </p:txBody>
      </p:sp>
    </p:spTree>
    <p:extLst>
      <p:ext uri="{BB962C8B-B14F-4D97-AF65-F5344CB8AC3E}">
        <p14:creationId xmlns:p14="http://schemas.microsoft.com/office/powerpoint/2010/main" val="376137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0434" y="641684"/>
            <a:ext cx="6425058" cy="741571"/>
          </a:xfrm>
        </p:spPr>
        <p:txBody>
          <a:bodyPr/>
          <a:lstStyle/>
          <a:p>
            <a:pPr algn="ctr"/>
            <a:r>
              <a:rPr lang="en-US" dirty="0">
                <a:solidFill>
                  <a:srgbClr val="252626"/>
                </a:solidFill>
              </a:rPr>
              <a:t>Roles in E</a:t>
            </a:r>
            <a:r>
              <a:rPr lang="en-US" sz="3600" dirty="0">
                <a:solidFill>
                  <a:srgbClr val="00B0F0"/>
                </a:solidFill>
              </a:rPr>
              <a:t>C</a:t>
            </a:r>
            <a:r>
              <a:rPr lang="en-US" dirty="0">
                <a:solidFill>
                  <a:srgbClr val="00B0F0"/>
                </a:solidFill>
              </a:rPr>
              <a:t>onfirm</a:t>
            </a:r>
            <a:r>
              <a:rPr lang="en-US" dirty="0">
                <a:solidFill>
                  <a:srgbClr val="252626"/>
                </a:solidFill>
              </a:rPr>
              <a:t> (ECC)</a:t>
            </a:r>
            <a:r>
              <a:rPr lang="en-US" dirty="0"/>
              <a:t>	</a:t>
            </a:r>
          </a:p>
        </p:txBody>
      </p:sp>
      <p:sp>
        <p:nvSpPr>
          <p:cNvPr id="4" name="Content Placeholder 3"/>
          <p:cNvSpPr>
            <a:spLocks noGrp="1"/>
          </p:cNvSpPr>
          <p:nvPr>
            <p:ph idx="1"/>
          </p:nvPr>
        </p:nvSpPr>
        <p:spPr>
          <a:xfrm>
            <a:off x="691765" y="1383255"/>
            <a:ext cx="10687459" cy="4773705"/>
          </a:xfrm>
        </p:spPr>
        <p:txBody>
          <a:bodyPr>
            <a:noAutofit/>
          </a:bodyPr>
          <a:lstStyle/>
          <a:p>
            <a:pPr marL="0" indent="0">
              <a:buNone/>
            </a:pPr>
            <a:r>
              <a:rPr lang="en-US" sz="3200" b="1" dirty="0">
                <a:solidFill>
                  <a:srgbClr val="9E0000"/>
                </a:solidFill>
              </a:rPr>
              <a:t>Confirmer (Award PI)</a:t>
            </a:r>
          </a:p>
          <a:p>
            <a:pPr marL="0" indent="0">
              <a:buNone/>
            </a:pPr>
            <a:r>
              <a:rPr lang="en-US" sz="2667" dirty="0"/>
              <a:t>The Award PI for a Project (Award Family)</a:t>
            </a:r>
          </a:p>
          <a:p>
            <a:pPr marL="0" indent="0">
              <a:buNone/>
            </a:pPr>
            <a:r>
              <a:rPr lang="en-US" sz="2667" dirty="0"/>
              <a:t>Can view and confirm their Project Statements</a:t>
            </a:r>
          </a:p>
          <a:p>
            <a:pPr marL="0" indent="0">
              <a:buNone/>
            </a:pPr>
            <a:r>
              <a:rPr lang="en-US" sz="2667" dirty="0"/>
              <a:t>Project Statements are “Ready for Confirmation” March 1</a:t>
            </a:r>
            <a:r>
              <a:rPr lang="en-US" sz="2667" baseline="30000" dirty="0"/>
              <a:t>st</a:t>
            </a:r>
            <a:r>
              <a:rPr lang="en-US" sz="2667" dirty="0"/>
              <a:t> </a:t>
            </a:r>
          </a:p>
          <a:p>
            <a:pPr marL="0" indent="0">
              <a:buNone/>
            </a:pPr>
            <a:r>
              <a:rPr lang="en-US" sz="2667" dirty="0"/>
              <a:t>Confirmers will be required to confirm effort by March 31</a:t>
            </a:r>
            <a:r>
              <a:rPr lang="en-US" sz="2667" baseline="30000" dirty="0"/>
              <a:t>st</a:t>
            </a:r>
            <a:r>
              <a:rPr lang="en-US" sz="2667" dirty="0"/>
              <a:t> – “</a:t>
            </a:r>
            <a:r>
              <a:rPr lang="en-US" sz="2667" b="1" dirty="0">
                <a:solidFill>
                  <a:srgbClr val="00B050"/>
                </a:solidFill>
              </a:rPr>
              <a:t>Four Clicks</a:t>
            </a:r>
            <a:r>
              <a:rPr lang="en-US" sz="2667" dirty="0"/>
              <a:t> to Confirmation”</a:t>
            </a:r>
          </a:p>
          <a:p>
            <a:pPr marL="0" indent="0">
              <a:buNone/>
            </a:pPr>
            <a:r>
              <a:rPr lang="en-US" sz="2667" dirty="0"/>
              <a:t>Work with Effort Coordinators to request Project Statement revisions if necessary</a:t>
            </a:r>
          </a:p>
        </p:txBody>
      </p:sp>
    </p:spTree>
    <p:extLst>
      <p:ext uri="{BB962C8B-B14F-4D97-AF65-F5344CB8AC3E}">
        <p14:creationId xmlns:p14="http://schemas.microsoft.com/office/powerpoint/2010/main" val="349907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558" y="589514"/>
            <a:ext cx="8922413" cy="575257"/>
          </a:xfrm>
        </p:spPr>
        <p:txBody>
          <a:bodyPr>
            <a:normAutofit fontScale="90000"/>
          </a:bodyPr>
          <a:lstStyle/>
          <a:p>
            <a:pPr algn="ctr"/>
            <a:r>
              <a:rPr lang="en-US" dirty="0">
                <a:solidFill>
                  <a:srgbClr val="252626"/>
                </a:solidFill>
              </a:rPr>
              <a:t>READING A PROJECT STATEMENT</a:t>
            </a:r>
            <a:endParaRPr lang="en-US" dirty="0"/>
          </a:p>
        </p:txBody>
      </p:sp>
      <p:pic>
        <p:nvPicPr>
          <p:cNvPr id="3" name="Picture 2" descr="Screenshot of a window titled &quot;Associated Project Statement Instructions&quot; showing a &quot;Work List&quot;, &quot;Project Information&quot;, and a &quot;Project Statement&quot; which includes a list of employee ID's along with the details of &quot;Direct Charge %&quot;, &quot;Cost Share/Over Salary Cap %&quot;, &quot;Total Projects %&quot;, &quot;Request Revision&quot;, &quot;Confirm&quot;, and &quot;Reports&quot;.">
            <a:extLst>
              <a:ext uri="{FF2B5EF4-FFF2-40B4-BE49-F238E27FC236}">
                <a16:creationId xmlns:a16="http://schemas.microsoft.com/office/drawing/2014/main" id="{492EF5A0-EFBB-0343-2CF6-8A54897425F2}"/>
              </a:ext>
            </a:extLst>
          </p:cNvPr>
          <p:cNvPicPr>
            <a:picLocks noChangeAspect="1"/>
          </p:cNvPicPr>
          <p:nvPr/>
        </p:nvPicPr>
        <p:blipFill>
          <a:blip r:embed="rId3"/>
          <a:stretch>
            <a:fillRect/>
          </a:stretch>
        </p:blipFill>
        <p:spPr>
          <a:xfrm>
            <a:off x="0" y="1280621"/>
            <a:ext cx="12192000" cy="4887310"/>
          </a:xfrm>
          <a:prstGeom prst="rect">
            <a:avLst/>
          </a:prstGeom>
        </p:spPr>
      </p:pic>
    </p:spTree>
    <p:extLst>
      <p:ext uri="{BB962C8B-B14F-4D97-AF65-F5344CB8AC3E}">
        <p14:creationId xmlns:p14="http://schemas.microsoft.com/office/powerpoint/2010/main" val="403846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9519" y="669943"/>
            <a:ext cx="7918188" cy="1141541"/>
          </a:xfrm>
        </p:spPr>
        <p:txBody>
          <a:bodyPr>
            <a:normAutofit fontScale="90000"/>
          </a:bodyPr>
          <a:lstStyle/>
          <a:p>
            <a:pPr algn="ctr"/>
            <a:r>
              <a:rPr kumimoji="0" lang="en-US" sz="4000" b="1" i="0" u="none" strike="noStrike" kern="1200" cap="none" spc="0" normalizeH="0" baseline="0" noProof="0" dirty="0">
                <a:ln>
                  <a:noFill/>
                </a:ln>
                <a:solidFill>
                  <a:srgbClr val="252626"/>
                </a:solidFill>
                <a:effectLst/>
                <a:uLnTx/>
                <a:uFillTx/>
                <a:latin typeface="Arial"/>
                <a:ea typeface="+mj-ea"/>
                <a:cs typeface="Arial"/>
              </a:rPr>
              <a:t>READING A PROJECT STATEMENT</a:t>
            </a:r>
            <a:br>
              <a:rPr kumimoji="0" lang="en-US" sz="4000" b="1" i="0" u="none" strike="noStrike" kern="1200" cap="none" spc="0" normalizeH="0" baseline="0" noProof="0" dirty="0">
                <a:ln>
                  <a:noFill/>
                </a:ln>
                <a:solidFill>
                  <a:srgbClr val="252626"/>
                </a:solidFill>
                <a:effectLst/>
                <a:uLnTx/>
                <a:uFillTx/>
                <a:latin typeface="Arial"/>
                <a:ea typeface="+mj-ea"/>
                <a:cs typeface="Arial"/>
              </a:rPr>
            </a:br>
            <a:r>
              <a:rPr kumimoji="0" lang="en-US" sz="4000" b="1" i="0" u="none" strike="noStrike" kern="1200" cap="none" spc="0" normalizeH="0" baseline="0" noProof="0" dirty="0">
                <a:ln>
                  <a:noFill/>
                </a:ln>
                <a:solidFill>
                  <a:srgbClr val="252626"/>
                </a:solidFill>
                <a:effectLst/>
                <a:uLnTx/>
                <a:uFillTx/>
                <a:latin typeface="Arial"/>
                <a:ea typeface="+mj-ea"/>
                <a:cs typeface="Arial"/>
              </a:rPr>
              <a:t>The Worklist – (Top Left)</a:t>
            </a:r>
            <a:endParaRPr lang="en-US" dirty="0"/>
          </a:p>
        </p:txBody>
      </p:sp>
      <p:pic>
        <p:nvPicPr>
          <p:cNvPr id="3" name="Picture 2" descr="Screenshot of a window titled &quot;Work List&quot; showing the details of a list of buildings under the heading &quot;Ready for Confirmation&quot;.">
            <a:extLst>
              <a:ext uri="{FF2B5EF4-FFF2-40B4-BE49-F238E27FC236}">
                <a16:creationId xmlns:a16="http://schemas.microsoft.com/office/drawing/2014/main" id="{CACEF62D-1E43-73D4-F578-1DC6BA3CBE7A}"/>
              </a:ext>
            </a:extLst>
          </p:cNvPr>
          <p:cNvPicPr>
            <a:picLocks noChangeAspect="1"/>
          </p:cNvPicPr>
          <p:nvPr/>
        </p:nvPicPr>
        <p:blipFill>
          <a:blip r:embed="rId3"/>
          <a:stretch>
            <a:fillRect/>
          </a:stretch>
        </p:blipFill>
        <p:spPr>
          <a:xfrm>
            <a:off x="2038350" y="2262187"/>
            <a:ext cx="8115300" cy="2333625"/>
          </a:xfrm>
          <a:prstGeom prst="rect">
            <a:avLst/>
          </a:prstGeom>
        </p:spPr>
      </p:pic>
    </p:spTree>
    <p:extLst>
      <p:ext uri="{BB962C8B-B14F-4D97-AF65-F5344CB8AC3E}">
        <p14:creationId xmlns:p14="http://schemas.microsoft.com/office/powerpoint/2010/main" val="25346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3403" y="472755"/>
            <a:ext cx="7918188" cy="1162654"/>
          </a:xfrm>
        </p:spPr>
        <p:txBody>
          <a:bodyPr>
            <a:normAutofit fontScale="90000"/>
          </a:bodyPr>
          <a:lstStyle/>
          <a:p>
            <a:pPr algn="ctr"/>
            <a:r>
              <a:rPr lang="en-US" dirty="0">
                <a:solidFill>
                  <a:srgbClr val="252626"/>
                </a:solidFill>
              </a:rPr>
              <a:t>READING A PROJECT STATEMENT Award </a:t>
            </a:r>
            <a:r>
              <a:rPr kumimoji="0" lang="en-US" sz="4000" b="1" i="0" u="none" strike="noStrike" kern="1200" cap="none" spc="0" normalizeH="0" baseline="0" noProof="0" dirty="0">
                <a:ln>
                  <a:noFill/>
                </a:ln>
                <a:solidFill>
                  <a:srgbClr val="252626"/>
                </a:solidFill>
                <a:effectLst/>
                <a:uLnTx/>
                <a:uFillTx/>
                <a:latin typeface="Arial"/>
                <a:ea typeface="+mj-ea"/>
                <a:cs typeface="Arial"/>
              </a:rPr>
              <a:t>Summary</a:t>
            </a:r>
            <a:r>
              <a:rPr lang="en-US" dirty="0">
                <a:solidFill>
                  <a:srgbClr val="252626"/>
                </a:solidFill>
              </a:rPr>
              <a:t> – (Top Right)</a:t>
            </a:r>
            <a:endParaRPr lang="en-US" dirty="0"/>
          </a:p>
        </p:txBody>
      </p:sp>
      <p:pic>
        <p:nvPicPr>
          <p:cNvPr id="3" name="Picture 2" descr="Screenshot of a window showing project information on &quot;Dissecting the genetic contributions to fetal alcohol spectrum disorders&quot;.">
            <a:extLst>
              <a:ext uri="{FF2B5EF4-FFF2-40B4-BE49-F238E27FC236}">
                <a16:creationId xmlns:a16="http://schemas.microsoft.com/office/drawing/2014/main" id="{57EECF26-1A7F-B9C0-57F4-ACFBFE96591B}"/>
              </a:ext>
            </a:extLst>
          </p:cNvPr>
          <p:cNvPicPr>
            <a:picLocks noChangeAspect="1"/>
          </p:cNvPicPr>
          <p:nvPr/>
        </p:nvPicPr>
        <p:blipFill>
          <a:blip r:embed="rId3"/>
          <a:stretch>
            <a:fillRect/>
          </a:stretch>
        </p:blipFill>
        <p:spPr>
          <a:xfrm>
            <a:off x="1285875" y="2243137"/>
            <a:ext cx="9620250" cy="2371725"/>
          </a:xfrm>
          <a:prstGeom prst="rect">
            <a:avLst/>
          </a:prstGeom>
        </p:spPr>
      </p:pic>
    </p:spTree>
    <p:extLst>
      <p:ext uri="{BB962C8B-B14F-4D97-AF65-F5344CB8AC3E}">
        <p14:creationId xmlns:p14="http://schemas.microsoft.com/office/powerpoint/2010/main" val="3415303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078" y="524321"/>
            <a:ext cx="7997370" cy="1160181"/>
          </a:xfrm>
        </p:spPr>
        <p:txBody>
          <a:bodyPr>
            <a:normAutofit fontScale="90000"/>
          </a:bodyPr>
          <a:lstStyle/>
          <a:p>
            <a:pPr algn="ctr"/>
            <a:r>
              <a:rPr lang="en-US" dirty="0">
                <a:solidFill>
                  <a:srgbClr val="252626"/>
                </a:solidFill>
              </a:rPr>
              <a:t>READING A PROJECT STATEMENT </a:t>
            </a:r>
            <a:r>
              <a:rPr kumimoji="0" lang="en-US" sz="4000" b="1" i="0" u="none" strike="noStrike" kern="1200" cap="none" spc="0" normalizeH="0" baseline="0" noProof="0" dirty="0">
                <a:ln>
                  <a:noFill/>
                </a:ln>
                <a:solidFill>
                  <a:srgbClr val="252626"/>
                </a:solidFill>
                <a:effectLst/>
                <a:uLnTx/>
                <a:uFillTx/>
                <a:latin typeface="Arial"/>
                <a:ea typeface="+mj-ea"/>
                <a:cs typeface="Arial"/>
              </a:rPr>
              <a:t>Project Statement </a:t>
            </a:r>
            <a:r>
              <a:rPr lang="en-US" dirty="0">
                <a:solidFill>
                  <a:srgbClr val="252626"/>
                </a:solidFill>
              </a:rPr>
              <a:t>– (Bottom)</a:t>
            </a:r>
            <a:endParaRPr lang="en-US" dirty="0"/>
          </a:p>
        </p:txBody>
      </p:sp>
      <p:pic>
        <p:nvPicPr>
          <p:cNvPr id="3" name="Picture 2" descr="Screenshot of a window showing project statement for &quot;Dissecting the genetic contributions to fetal alcohol spectrum disorders&quot; which includes a list of employee ID's along with &quot;Direct Charge %&quot;, &quot;Cost Share/Over Salary Cap %&quot;, &quot;Total Project %&quot;, &quot;Request Revision&quot;, &quot;Confirm&quot;, and &quot;Reports&quot;.">
            <a:extLst>
              <a:ext uri="{FF2B5EF4-FFF2-40B4-BE49-F238E27FC236}">
                <a16:creationId xmlns:a16="http://schemas.microsoft.com/office/drawing/2014/main" id="{18E1D785-4A06-4277-8EDA-8FF8C5968AB2}"/>
              </a:ext>
            </a:extLst>
          </p:cNvPr>
          <p:cNvPicPr>
            <a:picLocks noChangeAspect="1"/>
          </p:cNvPicPr>
          <p:nvPr/>
        </p:nvPicPr>
        <p:blipFill>
          <a:blip r:embed="rId3"/>
          <a:stretch>
            <a:fillRect/>
          </a:stretch>
        </p:blipFill>
        <p:spPr>
          <a:xfrm>
            <a:off x="281252" y="2333630"/>
            <a:ext cx="11629496" cy="2362144"/>
          </a:xfrm>
          <a:prstGeom prst="rect">
            <a:avLst/>
          </a:prstGeom>
        </p:spPr>
      </p:pic>
    </p:spTree>
    <p:extLst>
      <p:ext uri="{BB962C8B-B14F-4D97-AF65-F5344CB8AC3E}">
        <p14:creationId xmlns:p14="http://schemas.microsoft.com/office/powerpoint/2010/main" val="62742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664" y="528471"/>
            <a:ext cx="9651411" cy="416110"/>
          </a:xfrm>
        </p:spPr>
        <p:txBody>
          <a:bodyPr>
            <a:normAutofit/>
          </a:bodyPr>
          <a:lstStyle/>
          <a:p>
            <a:pPr algn="ctr"/>
            <a:r>
              <a:rPr lang="en-US" sz="2200" b="1" i="0" dirty="0">
                <a:solidFill>
                  <a:srgbClr val="333333"/>
                </a:solidFill>
                <a:effectLst/>
                <a:latin typeface="Roboto Slab"/>
              </a:rPr>
              <a:t>Associated Project Statements Report Icons Project Payroll Summary</a:t>
            </a:r>
          </a:p>
        </p:txBody>
      </p:sp>
      <p:grpSp>
        <p:nvGrpSpPr>
          <p:cNvPr id="5" name="Group 4" descr="Screenshot of a window titled &quot;Associated Project Statements Instructions&quot; showing a &quot;Work List&quot;, &quot;Project Information&quot;, and a &quot;Project Statement&quot; along with a pop-up window with details of &quot;Project Payroll Summary - Calendar Year 2023&quot; which includes &quot;Project Name&quot;, &quot;Payroll plus Cost Share Dollars&quot;, and &quot;Total Project %&quot;.">
            <a:extLst>
              <a:ext uri="{FF2B5EF4-FFF2-40B4-BE49-F238E27FC236}">
                <a16:creationId xmlns:a16="http://schemas.microsoft.com/office/drawing/2014/main" id="{D29E09B1-5E18-1790-C479-2AD46F55E72C}"/>
              </a:ext>
            </a:extLst>
          </p:cNvPr>
          <p:cNvGrpSpPr/>
          <p:nvPr/>
        </p:nvGrpSpPr>
        <p:grpSpPr>
          <a:xfrm>
            <a:off x="0" y="973575"/>
            <a:ext cx="12192000" cy="4910849"/>
            <a:chOff x="0" y="973575"/>
            <a:chExt cx="12192000" cy="4910849"/>
          </a:xfrm>
        </p:grpSpPr>
        <p:pic>
          <p:nvPicPr>
            <p:cNvPr id="3" name="Picture 2">
              <a:extLst>
                <a:ext uri="{FF2B5EF4-FFF2-40B4-BE49-F238E27FC236}">
                  <a16:creationId xmlns:a16="http://schemas.microsoft.com/office/drawing/2014/main" id="{C731A98D-E27B-8086-5B13-F0B44357AA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73575"/>
              <a:ext cx="12192000" cy="4910849"/>
            </a:xfrm>
            <a:prstGeom prst="rect">
              <a:avLst/>
            </a:prstGeom>
          </p:spPr>
        </p:pic>
        <p:sp>
          <p:nvSpPr>
            <p:cNvPr id="4" name="Arrow: Up 3">
              <a:extLst>
                <a:ext uri="{FF2B5EF4-FFF2-40B4-BE49-F238E27FC236}">
                  <a16:creationId xmlns:a16="http://schemas.microsoft.com/office/drawing/2014/main" id="{77B7639A-E0D2-D422-F5A6-3FE9AC624B46}"/>
                </a:ext>
                <a:ext uri="{C183D7F6-B498-43B3-948B-1728B52AA6E4}">
                  <adec:decorative xmlns:adec="http://schemas.microsoft.com/office/drawing/2017/decorative" val="1"/>
                </a:ext>
              </a:extLst>
            </p:cNvPr>
            <p:cNvSpPr/>
            <p:nvPr/>
          </p:nvSpPr>
          <p:spPr>
            <a:xfrm rot="590968">
              <a:off x="11575708" y="4674148"/>
              <a:ext cx="44575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8156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1460" y="386080"/>
            <a:ext cx="5992767" cy="816711"/>
          </a:xfrm>
        </p:spPr>
        <p:txBody>
          <a:bodyPr>
            <a:normAutofit/>
          </a:bodyPr>
          <a:lstStyle/>
          <a:p>
            <a:pPr algn="ctr"/>
            <a:r>
              <a:rPr lang="en-US" sz="2200" b="1" i="0" dirty="0">
                <a:solidFill>
                  <a:srgbClr val="333333"/>
                </a:solidFill>
                <a:effectLst/>
                <a:latin typeface="Roboto Slab"/>
              </a:rPr>
              <a:t>Associated Project Statements Report Icons Project Payroll Report</a:t>
            </a:r>
          </a:p>
        </p:txBody>
      </p:sp>
      <p:grpSp>
        <p:nvGrpSpPr>
          <p:cNvPr id="5" name="Group 4" descr="Screenshot of a window titled &quot;Associated Project Statements Instructions&quot; showing a &quot;Work List&quot;, &quot;Project Information&quot;, and a &quot;Project Statement&quot; along with a pop-up window with details of &quot;Name&quot;, &quot;Department&quot;, &quot;Grant&quot;, &quot;Pay Period&quot;, &quot;Payroll&quot;, &quot;Pay %&quot;, &quot;Pay Type&quot;, &quot;Employee Type&quot;, and &quot;Statement Type&quot;.">
            <a:extLst>
              <a:ext uri="{FF2B5EF4-FFF2-40B4-BE49-F238E27FC236}">
                <a16:creationId xmlns:a16="http://schemas.microsoft.com/office/drawing/2014/main" id="{19B31822-82F2-CC07-75E7-F7A1474BDDF7}"/>
              </a:ext>
            </a:extLst>
          </p:cNvPr>
          <p:cNvGrpSpPr/>
          <p:nvPr/>
        </p:nvGrpSpPr>
        <p:grpSpPr>
          <a:xfrm>
            <a:off x="824625" y="1317700"/>
            <a:ext cx="10228491" cy="4818379"/>
            <a:chOff x="824625" y="1317700"/>
            <a:chExt cx="10228491" cy="4818379"/>
          </a:xfrm>
        </p:grpSpPr>
        <p:pic>
          <p:nvPicPr>
            <p:cNvPr id="3" name="Picture 2">
              <a:extLst>
                <a:ext uri="{FF2B5EF4-FFF2-40B4-BE49-F238E27FC236}">
                  <a16:creationId xmlns:a16="http://schemas.microsoft.com/office/drawing/2014/main" id="{559FBF61-8179-492F-8965-A9CAC8907C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4625" y="1317700"/>
              <a:ext cx="10006149" cy="4818379"/>
            </a:xfrm>
            <a:prstGeom prst="rect">
              <a:avLst/>
            </a:prstGeom>
          </p:spPr>
        </p:pic>
        <p:sp>
          <p:nvSpPr>
            <p:cNvPr id="4" name="Arrow: Left 3">
              <a:extLst>
                <a:ext uri="{FF2B5EF4-FFF2-40B4-BE49-F238E27FC236}">
                  <a16:creationId xmlns:a16="http://schemas.microsoft.com/office/drawing/2014/main" id="{E0D4D8EB-BDA8-524E-4398-66F1909D3D5C}"/>
                </a:ext>
                <a:ext uri="{C183D7F6-B498-43B3-948B-1728B52AA6E4}">
                  <adec:decorative xmlns:adec="http://schemas.microsoft.com/office/drawing/2017/decorative" val="1"/>
                </a:ext>
              </a:extLst>
            </p:cNvPr>
            <p:cNvSpPr/>
            <p:nvPr/>
          </p:nvSpPr>
          <p:spPr>
            <a:xfrm rot="2776756">
              <a:off x="10386689" y="5211491"/>
              <a:ext cx="1030637" cy="30221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298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0312" y="693057"/>
            <a:ext cx="6685941" cy="756323"/>
          </a:xfrm>
        </p:spPr>
        <p:txBody>
          <a:bodyPr/>
          <a:lstStyle/>
          <a:p>
            <a:pPr algn="ctr"/>
            <a:r>
              <a:rPr lang="en-US" dirty="0">
                <a:solidFill>
                  <a:srgbClr val="00B050"/>
                </a:solidFill>
              </a:rPr>
              <a:t>4 Clicks to Confirm (1 of 3) </a:t>
            </a:r>
          </a:p>
        </p:txBody>
      </p:sp>
      <p:sp>
        <p:nvSpPr>
          <p:cNvPr id="8" name="Content Placeholder 5">
            <a:extLst>
              <a:ext uri="{FF2B5EF4-FFF2-40B4-BE49-F238E27FC236}">
                <a16:creationId xmlns:a16="http://schemas.microsoft.com/office/drawing/2014/main" id="{440933AE-9C36-EF30-6B47-CBC77EB4EEAC}"/>
              </a:ext>
            </a:extLst>
          </p:cNvPr>
          <p:cNvSpPr>
            <a:spLocks noGrp="1"/>
          </p:cNvSpPr>
          <p:nvPr>
            <p:ph sz="quarter" idx="11"/>
          </p:nvPr>
        </p:nvSpPr>
        <p:spPr>
          <a:xfrm>
            <a:off x="829399" y="1361680"/>
            <a:ext cx="9975179" cy="784654"/>
          </a:xfrm>
        </p:spPr>
        <p:txBody>
          <a:bodyPr>
            <a:normAutofit/>
          </a:bodyPr>
          <a:lstStyle>
            <a:lvl1pPr marL="0" indent="0">
              <a:buNone/>
              <a:defRPr/>
            </a:lvl1pPr>
          </a:lstStyle>
          <a:p>
            <a:pPr marL="457189" lvl="0" indent="-457189" defTabSz="609585">
              <a:lnSpc>
                <a:spcPct val="80000"/>
              </a:lnSpc>
              <a:spcBef>
                <a:spcPts val="0"/>
              </a:spcBef>
              <a:spcAft>
                <a:spcPts val="2400"/>
              </a:spcAft>
              <a:buClr>
                <a:schemeClr val="tx1">
                  <a:lumMod val="50000"/>
                  <a:lumOff val="50000"/>
                </a:schemeClr>
              </a:buClr>
              <a:buSzPct val="100000"/>
              <a:buFont typeface="+mj-lt"/>
              <a:buAutoNum type="arabicPeriod"/>
            </a:pPr>
            <a:r>
              <a:rPr lang="en-US" sz="2400" dirty="0">
                <a:solidFill>
                  <a:srgbClr val="404041"/>
                </a:solidFill>
                <a:latin typeface="Arial"/>
                <a:cs typeface="Arial"/>
              </a:rPr>
              <a:t>Click the link in the Confirmer email to confirm the Project Statement in </a:t>
            </a:r>
            <a:r>
              <a:rPr lang="en-US" sz="2400" dirty="0" err="1">
                <a:solidFill>
                  <a:srgbClr val="404041"/>
                </a:solidFill>
                <a:latin typeface="Arial"/>
                <a:cs typeface="Arial"/>
              </a:rPr>
              <a:t>E</a:t>
            </a:r>
            <a:r>
              <a:rPr lang="en-US" sz="2400" dirty="0" err="1">
                <a:solidFill>
                  <a:srgbClr val="00B0F0"/>
                </a:solidFill>
                <a:latin typeface="Arial"/>
                <a:cs typeface="Arial"/>
              </a:rPr>
              <a:t>Confirm</a:t>
            </a:r>
            <a:r>
              <a:rPr lang="en-US" sz="2400" dirty="0">
                <a:solidFill>
                  <a:srgbClr val="404041"/>
                </a:solidFill>
                <a:latin typeface="Arial"/>
                <a:cs typeface="Arial"/>
              </a:rPr>
              <a:t> (ECC).</a:t>
            </a:r>
          </a:p>
        </p:txBody>
      </p:sp>
      <p:grpSp>
        <p:nvGrpSpPr>
          <p:cNvPr id="6" name="Group 5" descr="Screenshot showing an email with an arrow labelled &quot;1&quot; pointing at the links under the heading &quot;Link (s) to your Project Statements&quot; at the bottom.">
            <a:extLst>
              <a:ext uri="{FF2B5EF4-FFF2-40B4-BE49-F238E27FC236}">
                <a16:creationId xmlns:a16="http://schemas.microsoft.com/office/drawing/2014/main" id="{988308FF-4494-E130-5002-34DFBCCDB3F8}"/>
              </a:ext>
            </a:extLst>
          </p:cNvPr>
          <p:cNvGrpSpPr/>
          <p:nvPr/>
        </p:nvGrpSpPr>
        <p:grpSpPr>
          <a:xfrm>
            <a:off x="911174" y="2163874"/>
            <a:ext cx="9975179" cy="3942445"/>
            <a:chOff x="911174" y="2163874"/>
            <a:chExt cx="9975179" cy="3942445"/>
          </a:xfrm>
        </p:grpSpPr>
        <p:pic>
          <p:nvPicPr>
            <p:cNvPr id="5" name="Picture 4">
              <a:extLst>
                <a:ext uri="{FF2B5EF4-FFF2-40B4-BE49-F238E27FC236}">
                  <a16:creationId xmlns:a16="http://schemas.microsoft.com/office/drawing/2014/main" id="{A98386DB-BA4F-450A-A233-5646D1C334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4" y="2163874"/>
              <a:ext cx="9975179" cy="3942445"/>
            </a:xfrm>
            <a:prstGeom prst="rect">
              <a:avLst/>
            </a:prstGeom>
          </p:spPr>
        </p:pic>
        <p:pic>
          <p:nvPicPr>
            <p:cNvPr id="4" name="Picture 3">
              <a:extLst>
                <a:ext uri="{FF2B5EF4-FFF2-40B4-BE49-F238E27FC236}">
                  <a16:creationId xmlns:a16="http://schemas.microsoft.com/office/drawing/2014/main" id="{B4A95A39-AB99-5692-D142-78D0C0B0CD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5600" y="5280107"/>
              <a:ext cx="964286" cy="687192"/>
            </a:xfrm>
            <a:prstGeom prst="rect">
              <a:avLst/>
            </a:prstGeom>
          </p:spPr>
        </p:pic>
      </p:grpSp>
    </p:spTree>
    <p:extLst>
      <p:ext uri="{BB962C8B-B14F-4D97-AF65-F5344CB8AC3E}">
        <p14:creationId xmlns:p14="http://schemas.microsoft.com/office/powerpoint/2010/main" val="26751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2152" y="729486"/>
            <a:ext cx="6788488" cy="719616"/>
          </a:xfrm>
        </p:spPr>
        <p:txBody>
          <a:bodyPr/>
          <a:lstStyle/>
          <a:p>
            <a:pPr algn="ctr"/>
            <a:r>
              <a:rPr lang="en-US" dirty="0">
                <a:solidFill>
                  <a:srgbClr val="00B050"/>
                </a:solidFill>
              </a:rPr>
              <a:t>4 Clicks to Confirm (2 of 3)</a:t>
            </a:r>
          </a:p>
        </p:txBody>
      </p:sp>
      <p:sp>
        <p:nvSpPr>
          <p:cNvPr id="7" name="Content Placeholder 6">
            <a:extLst>
              <a:ext uri="{FF2B5EF4-FFF2-40B4-BE49-F238E27FC236}">
                <a16:creationId xmlns:a16="http://schemas.microsoft.com/office/drawing/2014/main" id="{4E1F74B7-6DBD-A678-F92E-675964ACCF74}"/>
              </a:ext>
            </a:extLst>
          </p:cNvPr>
          <p:cNvSpPr>
            <a:spLocks noGrp="1"/>
          </p:cNvSpPr>
          <p:nvPr>
            <p:ph sz="quarter" idx="11"/>
          </p:nvPr>
        </p:nvSpPr>
        <p:spPr>
          <a:xfrm>
            <a:off x="713756" y="1425757"/>
            <a:ext cx="2631063" cy="407586"/>
          </a:xfrm>
        </p:spPr>
        <p:txBody>
          <a:bodyPr>
            <a:normAutofit/>
          </a:bodyPr>
          <a:lstStyle/>
          <a:p>
            <a:pPr marL="246888" lvl="0" indent="-246888" defTabSz="914400">
              <a:lnSpc>
                <a:spcPct val="100000"/>
              </a:lnSpc>
              <a:spcBef>
                <a:spcPts val="0"/>
              </a:spcBef>
              <a:spcAft>
                <a:spcPts val="0"/>
              </a:spcAft>
              <a:buClrTx/>
              <a:buSzTx/>
              <a:buFont typeface="+mj-lt"/>
              <a:buAutoNum type="arabicPeriod" startAt="2"/>
              <a:defRPr/>
            </a:pPr>
            <a:r>
              <a:rPr lang="en-US" sz="1800" dirty="0">
                <a:solidFill>
                  <a:prstClr val="black"/>
                </a:solidFill>
              </a:rPr>
              <a:t>Click the Confirm icon</a:t>
            </a:r>
          </a:p>
        </p:txBody>
      </p:sp>
      <p:grpSp>
        <p:nvGrpSpPr>
          <p:cNvPr id="31" name="Group 30" descr="Icon depicting a star."/>
          <p:cNvGrpSpPr>
            <a:grpSpLocks/>
          </p:cNvGrpSpPr>
          <p:nvPr/>
        </p:nvGrpSpPr>
        <p:grpSpPr bwMode="auto">
          <a:xfrm>
            <a:off x="3206389" y="1571767"/>
            <a:ext cx="180975" cy="180975"/>
            <a:chOff x="4132" y="133"/>
            <a:chExt cx="285" cy="285"/>
          </a:xfrm>
        </p:grpSpPr>
        <p:pic>
          <p:nvPicPr>
            <p:cNvPr id="32" name="Picture 3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 y="141"/>
              <a:ext cx="270" cy="27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C183D7F6-B498-43B3-948B-1728B52AA6E4}">
                  <adec:decorative xmlns:adec="http://schemas.microsoft.com/office/drawing/2017/decorative" val="1"/>
                </a:ext>
              </a:extLst>
            </p:cNvPr>
            <p:cNvSpPr>
              <a:spLocks noChangeArrowheads="1"/>
            </p:cNvSpPr>
            <p:nvPr/>
          </p:nvSpPr>
          <p:spPr bwMode="auto">
            <a:xfrm>
              <a:off x="4132" y="133"/>
              <a:ext cx="285" cy="285"/>
            </a:xfrm>
            <a:prstGeom prst="rect">
              <a:avLst/>
            </a:prstGeom>
            <a:noFill/>
            <a:ln w="9525">
              <a:solidFill>
                <a:srgbClr val="A2A2A2"/>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8" name="Content Placeholder 7">
            <a:extLst>
              <a:ext uri="{FF2B5EF4-FFF2-40B4-BE49-F238E27FC236}">
                <a16:creationId xmlns:a16="http://schemas.microsoft.com/office/drawing/2014/main" id="{5D65E51D-D12A-D446-95FC-BD2044B4DAFF}"/>
              </a:ext>
            </a:extLst>
          </p:cNvPr>
          <p:cNvSpPr>
            <a:spLocks noGrp="1"/>
          </p:cNvSpPr>
          <p:nvPr>
            <p:ph sz="quarter" idx="12"/>
          </p:nvPr>
        </p:nvSpPr>
        <p:spPr>
          <a:xfrm>
            <a:off x="3344819" y="1434186"/>
            <a:ext cx="7523423" cy="396980"/>
          </a:xfrm>
        </p:spPr>
        <p:txBody>
          <a:bodyPr>
            <a:normAutofit/>
          </a:bodyPr>
          <a:lstStyle>
            <a:lvl1pPr marL="0" indent="0">
              <a:buNone/>
              <a:defRPr/>
            </a:lvl1pPr>
          </a:lstStyle>
          <a:p>
            <a:pPr defTabSz="914400">
              <a:lnSpc>
                <a:spcPct val="100000"/>
              </a:lnSpc>
              <a:spcBef>
                <a:spcPts val="0"/>
              </a:spcBef>
              <a:spcAft>
                <a:spcPts val="0"/>
              </a:spcAft>
              <a:buClrTx/>
              <a:buSzTx/>
              <a:defRPr/>
            </a:pPr>
            <a:r>
              <a:rPr lang="en-US" sz="1800" dirty="0">
                <a:solidFill>
                  <a:prstClr val="black"/>
                </a:solidFill>
              </a:rPr>
              <a:t>to select all lines in the Confirm column. You can also select each checkbox</a:t>
            </a:r>
          </a:p>
        </p:txBody>
      </p:sp>
      <p:sp>
        <p:nvSpPr>
          <p:cNvPr id="9" name="Content Placeholder 8">
            <a:extLst>
              <a:ext uri="{FF2B5EF4-FFF2-40B4-BE49-F238E27FC236}">
                <a16:creationId xmlns:a16="http://schemas.microsoft.com/office/drawing/2014/main" id="{13EA57D1-DA1A-A68C-B4BE-9B60D963CE7D}"/>
              </a:ext>
            </a:extLst>
          </p:cNvPr>
          <p:cNvSpPr>
            <a:spLocks noGrp="1"/>
          </p:cNvSpPr>
          <p:nvPr>
            <p:ph sz="quarter" idx="13"/>
          </p:nvPr>
        </p:nvSpPr>
        <p:spPr>
          <a:xfrm>
            <a:off x="1001929" y="1763218"/>
            <a:ext cx="1311530" cy="288232"/>
          </a:xfrm>
        </p:spPr>
        <p:txBody>
          <a:bodyPr>
            <a:noAutofit/>
          </a:bodyPr>
          <a:lstStyle>
            <a:lvl1pPr marL="0" indent="0">
              <a:buNone/>
              <a:defRPr/>
            </a:lvl1pPr>
          </a:lstStyle>
          <a:p>
            <a:pPr defTabSz="914400">
              <a:lnSpc>
                <a:spcPct val="100000"/>
              </a:lnSpc>
              <a:spcBef>
                <a:spcPts val="0"/>
              </a:spcBef>
              <a:spcAft>
                <a:spcPts val="0"/>
              </a:spcAft>
              <a:buClrTx/>
              <a:buSzTx/>
              <a:defRPr/>
            </a:pPr>
            <a:r>
              <a:rPr lang="en-US" sz="1800" dirty="0">
                <a:solidFill>
                  <a:prstClr val="black"/>
                </a:solidFill>
              </a:rPr>
              <a:t>individually.</a:t>
            </a:r>
          </a:p>
        </p:txBody>
      </p:sp>
      <p:sp>
        <p:nvSpPr>
          <p:cNvPr id="10" name="Content Placeholder 9">
            <a:extLst>
              <a:ext uri="{FF2B5EF4-FFF2-40B4-BE49-F238E27FC236}">
                <a16:creationId xmlns:a16="http://schemas.microsoft.com/office/drawing/2014/main" id="{11B68263-3FC6-F66B-03EF-6B404BC2649C}"/>
              </a:ext>
            </a:extLst>
          </p:cNvPr>
          <p:cNvSpPr>
            <a:spLocks noGrp="1"/>
          </p:cNvSpPr>
          <p:nvPr>
            <p:ph sz="quarter" idx="14"/>
          </p:nvPr>
        </p:nvSpPr>
        <p:spPr>
          <a:xfrm>
            <a:off x="712487" y="2026264"/>
            <a:ext cx="8254415" cy="340400"/>
          </a:xfrm>
        </p:spPr>
        <p:txBody>
          <a:bodyPr>
            <a:normAutofit lnSpcReduction="10000"/>
          </a:bodyPr>
          <a:lstStyle>
            <a:lvl1pPr marL="0" indent="0">
              <a:buNone/>
              <a:defRPr/>
            </a:lvl1pPr>
          </a:lstStyle>
          <a:p>
            <a:pPr marL="237744" indent="-246888" defTabSz="914400">
              <a:lnSpc>
                <a:spcPct val="100000"/>
              </a:lnSpc>
              <a:spcBef>
                <a:spcPts val="0"/>
              </a:spcBef>
              <a:spcAft>
                <a:spcPts val="0"/>
              </a:spcAft>
              <a:buClrTx/>
              <a:buSzTx/>
              <a:buFont typeface="+mj-lt"/>
              <a:buAutoNum type="arabicPeriod" startAt="3"/>
              <a:defRPr/>
            </a:pPr>
            <a:r>
              <a:rPr lang="en-US" sz="1800" dirty="0">
                <a:solidFill>
                  <a:prstClr val="black"/>
                </a:solidFill>
              </a:rPr>
              <a:t>Click the Confirm button in the shaded ribbon at the bottom of the employee list.</a:t>
            </a:r>
          </a:p>
        </p:txBody>
      </p:sp>
      <p:grpSp>
        <p:nvGrpSpPr>
          <p:cNvPr id="14" name="Group 13" descr="Screenshot of a window showing a &quot;Work List&quot;, &quot;Project Information&quot;, and a &quot;Project Statement&quot; which includes a list of employee ID's along with the details of &quot;Direct Charge %&quot;, Cost Share/Over Salary Cap %&quot;, &quot;Total Projects %&quot;, &quot;Request Revision&quot;, &quot;Confirm&quot;, and &quot;Reports&quot;. Arrows labelled &quot;2&quot; and &quot;3&quot; are pointing out at the header &quot;Confirm&quot; and the button &quot;Confirm&quot; at the bottom respectively.">
            <a:extLst>
              <a:ext uri="{FF2B5EF4-FFF2-40B4-BE49-F238E27FC236}">
                <a16:creationId xmlns:a16="http://schemas.microsoft.com/office/drawing/2014/main" id="{63E69CBA-DCCA-B9DE-37A9-6B8AF4C95CA3}"/>
              </a:ext>
            </a:extLst>
          </p:cNvPr>
          <p:cNvGrpSpPr/>
          <p:nvPr/>
        </p:nvGrpSpPr>
        <p:grpSpPr>
          <a:xfrm>
            <a:off x="781353" y="2495097"/>
            <a:ext cx="9889790" cy="3554822"/>
            <a:chOff x="781353" y="2495097"/>
            <a:chExt cx="9889790" cy="3554822"/>
          </a:xfrm>
        </p:grpSpPr>
        <p:pic>
          <p:nvPicPr>
            <p:cNvPr id="11" name="Picture 10">
              <a:extLst>
                <a:ext uri="{FF2B5EF4-FFF2-40B4-BE49-F238E27FC236}">
                  <a16:creationId xmlns:a16="http://schemas.microsoft.com/office/drawing/2014/main" id="{15F90B64-B4A0-441A-AB1C-5C4A108DE24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53" y="2495097"/>
              <a:ext cx="9889790" cy="3554822"/>
            </a:xfrm>
            <a:prstGeom prst="rect">
              <a:avLst/>
            </a:prstGeom>
            <a:noFill/>
            <a:ln>
              <a:noFill/>
            </a:ln>
          </p:spPr>
        </p:pic>
        <p:pic>
          <p:nvPicPr>
            <p:cNvPr id="4" name="Picture 3">
              <a:extLst>
                <a:ext uri="{FF2B5EF4-FFF2-40B4-BE49-F238E27FC236}">
                  <a16:creationId xmlns:a16="http://schemas.microsoft.com/office/drawing/2014/main" id="{BB128805-95ED-9B44-0913-29E3B89C265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745" y="4010798"/>
              <a:ext cx="964286" cy="684421"/>
            </a:xfrm>
            <a:prstGeom prst="rect">
              <a:avLst/>
            </a:prstGeom>
          </p:spPr>
        </p:pic>
        <p:pic>
          <p:nvPicPr>
            <p:cNvPr id="6" name="Picture 5">
              <a:extLst>
                <a:ext uri="{FF2B5EF4-FFF2-40B4-BE49-F238E27FC236}">
                  <a16:creationId xmlns:a16="http://schemas.microsoft.com/office/drawing/2014/main" id="{E60890FD-7E68-B623-F64A-A1444AE811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7091" y="4937064"/>
              <a:ext cx="834052" cy="795259"/>
            </a:xfrm>
            <a:prstGeom prst="rect">
              <a:avLst/>
            </a:prstGeom>
          </p:spPr>
        </p:pic>
      </p:grpSp>
    </p:spTree>
    <p:extLst>
      <p:ext uri="{BB962C8B-B14F-4D97-AF65-F5344CB8AC3E}">
        <p14:creationId xmlns:p14="http://schemas.microsoft.com/office/powerpoint/2010/main" val="40601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1140" y="754428"/>
            <a:ext cx="6489309" cy="719616"/>
          </a:xfrm>
        </p:spPr>
        <p:txBody>
          <a:bodyPr/>
          <a:lstStyle/>
          <a:p>
            <a:pPr algn="ctr"/>
            <a:r>
              <a:rPr lang="en-US" dirty="0">
                <a:highlight>
                  <a:srgbClr val="FFFFFF"/>
                </a:highlight>
              </a:rPr>
              <a:t>Training Agenda (2 of 2)</a:t>
            </a:r>
          </a:p>
        </p:txBody>
      </p:sp>
      <p:sp>
        <p:nvSpPr>
          <p:cNvPr id="3" name="Text Placeholder 2">
            <a:extLst>
              <a:ext uri="{FF2B5EF4-FFF2-40B4-BE49-F238E27FC236}">
                <a16:creationId xmlns:a16="http://schemas.microsoft.com/office/drawing/2014/main" id="{23B3443E-0DC1-CCEE-11A1-C10C7531A1B9}"/>
              </a:ext>
            </a:extLst>
          </p:cNvPr>
          <p:cNvSpPr>
            <a:spLocks noGrp="1"/>
          </p:cNvSpPr>
          <p:nvPr>
            <p:ph type="body" sz="quarter" idx="11"/>
          </p:nvPr>
        </p:nvSpPr>
        <p:spPr>
          <a:xfrm>
            <a:off x="1506747" y="1533687"/>
            <a:ext cx="4030145" cy="519113"/>
          </a:xfrm>
        </p:spPr>
        <p:txBody>
          <a:bodyPr>
            <a:normAutofit/>
          </a:bodyPr>
          <a:lstStyle/>
          <a:p>
            <a:pPr lvl="0">
              <a:lnSpc>
                <a:spcPct val="100000"/>
              </a:lnSpc>
              <a:spcBef>
                <a:spcPts val="0"/>
              </a:spcBef>
            </a:pPr>
            <a:r>
              <a:rPr lang="en-US" sz="2500" kern="0" dirty="0">
                <a:solidFill>
                  <a:sysClr val="windowText" lastClr="000000"/>
                </a:solidFill>
              </a:rPr>
              <a:t>Accessing </a:t>
            </a:r>
            <a:r>
              <a:rPr lang="en-US" sz="2500" b="1" kern="0" dirty="0" err="1">
                <a:solidFill>
                  <a:sysClr val="windowText" lastClr="000000"/>
                </a:solidFill>
              </a:rPr>
              <a:t>E</a:t>
            </a:r>
            <a:r>
              <a:rPr lang="en-US" sz="2500" b="1" kern="0" dirty="0" err="1">
                <a:solidFill>
                  <a:srgbClr val="00B0F0"/>
                </a:solidFill>
              </a:rPr>
              <a:t>Confirm</a:t>
            </a:r>
            <a:r>
              <a:rPr lang="en-US" sz="2500" b="1" kern="0" dirty="0">
                <a:solidFill>
                  <a:sysClr val="windowText" lastClr="000000"/>
                </a:solidFill>
              </a:rPr>
              <a:t> (ECC</a:t>
            </a:r>
            <a:r>
              <a:rPr lang="en-US" sz="2500" kern="0" dirty="0">
                <a:solidFill>
                  <a:sysClr val="windowText" lastClr="000000"/>
                </a:solidFill>
              </a:rPr>
              <a:t>)</a:t>
            </a:r>
          </a:p>
        </p:txBody>
      </p:sp>
      <p:sp>
        <p:nvSpPr>
          <p:cNvPr id="5" name="Text Placeholder 4">
            <a:extLst>
              <a:ext uri="{FF2B5EF4-FFF2-40B4-BE49-F238E27FC236}">
                <a16:creationId xmlns:a16="http://schemas.microsoft.com/office/drawing/2014/main" id="{F8266545-3F0F-9797-6B95-5A622C2B0B1B}"/>
              </a:ext>
            </a:extLst>
          </p:cNvPr>
          <p:cNvSpPr>
            <a:spLocks noGrp="1"/>
          </p:cNvSpPr>
          <p:nvPr>
            <p:ph type="body" sz="quarter" idx="12"/>
          </p:nvPr>
        </p:nvSpPr>
        <p:spPr>
          <a:xfrm>
            <a:off x="1506747" y="2574005"/>
            <a:ext cx="8328566" cy="519113"/>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Calibri" panose="020F0502020204030204"/>
              </a:rPr>
              <a:t>Reading a Project Statement in Ready for Confirmation Status</a:t>
            </a:r>
          </a:p>
        </p:txBody>
      </p:sp>
      <p:sp>
        <p:nvSpPr>
          <p:cNvPr id="6" name="Text Placeholder 5">
            <a:extLst>
              <a:ext uri="{FF2B5EF4-FFF2-40B4-BE49-F238E27FC236}">
                <a16:creationId xmlns:a16="http://schemas.microsoft.com/office/drawing/2014/main" id="{684E2332-5D94-5922-0433-2EB3E8EE6B64}"/>
              </a:ext>
            </a:extLst>
          </p:cNvPr>
          <p:cNvSpPr>
            <a:spLocks noGrp="1"/>
          </p:cNvSpPr>
          <p:nvPr>
            <p:ph type="body" sz="quarter" idx="13"/>
          </p:nvPr>
        </p:nvSpPr>
        <p:spPr>
          <a:xfrm>
            <a:off x="1487256" y="3625957"/>
            <a:ext cx="6083947" cy="519113"/>
          </a:xfrm>
        </p:spPr>
        <p:txBody>
          <a:bodyPr/>
          <a:lstStyle/>
          <a:p>
            <a:pPr lvl="0">
              <a:lnSpc>
                <a:spcPct val="100000"/>
              </a:lnSpc>
              <a:spcBef>
                <a:spcPts val="0"/>
              </a:spcBef>
            </a:pPr>
            <a:r>
              <a:rPr lang="en-US" sz="2500" kern="0" dirty="0">
                <a:solidFill>
                  <a:sysClr val="windowText" lastClr="000000"/>
                </a:solidFill>
              </a:rPr>
              <a:t>Project Statement </a:t>
            </a:r>
            <a:r>
              <a:rPr lang="en-US" sz="2500" b="1" kern="0" dirty="0">
                <a:solidFill>
                  <a:srgbClr val="00B050"/>
                </a:solidFill>
              </a:rPr>
              <a:t>4-Clicks to Confirmation</a:t>
            </a:r>
          </a:p>
        </p:txBody>
      </p:sp>
      <p:sp>
        <p:nvSpPr>
          <p:cNvPr id="7" name="Text Placeholder 6">
            <a:extLst>
              <a:ext uri="{FF2B5EF4-FFF2-40B4-BE49-F238E27FC236}">
                <a16:creationId xmlns:a16="http://schemas.microsoft.com/office/drawing/2014/main" id="{8D2289BB-C941-2BA5-9DEB-C01395A82733}"/>
              </a:ext>
            </a:extLst>
          </p:cNvPr>
          <p:cNvSpPr>
            <a:spLocks noGrp="1"/>
          </p:cNvSpPr>
          <p:nvPr>
            <p:ph type="body" sz="quarter" idx="14"/>
          </p:nvPr>
        </p:nvSpPr>
        <p:spPr>
          <a:xfrm>
            <a:off x="1506747" y="4669852"/>
            <a:ext cx="3923669" cy="519113"/>
          </a:xfrm>
        </p:spPr>
        <p:txBody>
          <a:bodyPr>
            <a:normAutofit/>
          </a:bodyPr>
          <a:lstStyle/>
          <a:p>
            <a:pPr defTabSz="1111250">
              <a:lnSpc>
                <a:spcPct val="100000"/>
              </a:lnSpc>
              <a:spcBef>
                <a:spcPct val="0"/>
              </a:spcBef>
              <a:spcAft>
                <a:spcPct val="35000"/>
              </a:spcAft>
            </a:pPr>
            <a:r>
              <a:rPr lang="en-US" sz="2500" dirty="0">
                <a:solidFill>
                  <a:prstClr val="black">
                    <a:hueOff val="0"/>
                    <a:satOff val="0"/>
                    <a:lumOff val="0"/>
                    <a:alphaOff val="0"/>
                  </a:prstClr>
                </a:solidFill>
                <a:latin typeface="Calibri" panose="020F0502020204030204"/>
              </a:rPr>
              <a:t>Managing PI’s that leave I.U.</a:t>
            </a:r>
          </a:p>
        </p:txBody>
      </p:sp>
    </p:spTree>
    <p:extLst>
      <p:ext uri="{BB962C8B-B14F-4D97-AF65-F5344CB8AC3E}">
        <p14:creationId xmlns:p14="http://schemas.microsoft.com/office/powerpoint/2010/main" val="19851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8244" y="717929"/>
            <a:ext cx="7003996" cy="734080"/>
          </a:xfrm>
        </p:spPr>
        <p:txBody>
          <a:bodyPr/>
          <a:lstStyle/>
          <a:p>
            <a:pPr algn="ctr"/>
            <a:r>
              <a:rPr lang="en-US" dirty="0">
                <a:solidFill>
                  <a:srgbClr val="00B050"/>
                </a:solidFill>
              </a:rPr>
              <a:t>4 Clicks to Confirm (3 of 3)</a:t>
            </a:r>
          </a:p>
        </p:txBody>
      </p:sp>
      <p:sp>
        <p:nvSpPr>
          <p:cNvPr id="8" name="Content Placeholder 7">
            <a:extLst>
              <a:ext uri="{FF2B5EF4-FFF2-40B4-BE49-F238E27FC236}">
                <a16:creationId xmlns:a16="http://schemas.microsoft.com/office/drawing/2014/main" id="{FC833023-7C94-AF57-F231-44AD7558B803}"/>
              </a:ext>
            </a:extLst>
          </p:cNvPr>
          <p:cNvSpPr>
            <a:spLocks noGrp="1"/>
          </p:cNvSpPr>
          <p:nvPr>
            <p:ph sz="quarter" idx="11"/>
          </p:nvPr>
        </p:nvSpPr>
        <p:spPr>
          <a:xfrm>
            <a:off x="479871" y="1759858"/>
            <a:ext cx="11412808" cy="731860"/>
          </a:xfrm>
        </p:spPr>
        <p:txBody>
          <a:bodyPr>
            <a:normAutofit/>
          </a:bodyPr>
          <a:lstStyle/>
          <a:p>
            <a:pPr lvl="0" indent="210312" defTabSz="914400">
              <a:lnSpc>
                <a:spcPct val="100000"/>
              </a:lnSpc>
              <a:spcBef>
                <a:spcPts val="710"/>
              </a:spcBef>
              <a:spcAft>
                <a:spcPts val="60"/>
              </a:spcAft>
              <a:buClrTx/>
              <a:buSzPct val="100000"/>
              <a:buFont typeface="+mj-lt"/>
              <a:buAutoNum type="arabicPeriod" startAt="4"/>
              <a:tabLst>
                <a:tab pos="173038" algn="l"/>
                <a:tab pos="630238" algn="l"/>
              </a:tabLst>
              <a:defRPr/>
            </a:pPr>
            <a:r>
              <a:rPr lang="en-US" sz="1800" spc="-115" dirty="0">
                <a:solidFill>
                  <a:prstClr val="black"/>
                </a:solidFill>
                <a:latin typeface="Arial" panose="020B0604020202020204" pitchFamily="34" charset="0"/>
                <a:ea typeface="Arial" panose="020B0604020202020204" pitchFamily="34" charset="0"/>
              </a:rPr>
              <a:t>Review</a:t>
            </a:r>
            <a:r>
              <a:rPr lang="en-US" sz="1800" spc="-60" dirty="0">
                <a:solidFill>
                  <a:prstClr val="black"/>
                </a:solidFill>
                <a:latin typeface="Arial" panose="020B0604020202020204" pitchFamily="34" charset="0"/>
                <a:ea typeface="Arial" panose="020B0604020202020204" pitchFamily="34" charset="0"/>
              </a:rPr>
              <a:t> </a:t>
            </a:r>
            <a:r>
              <a:rPr lang="en-US" sz="1800" spc="-115" dirty="0">
                <a:solidFill>
                  <a:prstClr val="black"/>
                </a:solidFill>
                <a:latin typeface="Arial" panose="020B0604020202020204" pitchFamily="34" charset="0"/>
                <a:ea typeface="Arial" panose="020B0604020202020204" pitchFamily="34" charset="0"/>
              </a:rPr>
              <a:t>the</a:t>
            </a:r>
            <a:r>
              <a:rPr lang="en-US" sz="1800" spc="-90"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Attestation</a:t>
            </a:r>
            <a:r>
              <a:rPr lang="en-US" sz="1800" spc="-115" dirty="0">
                <a:solidFill>
                  <a:prstClr val="black"/>
                </a:solidFill>
                <a:latin typeface="Arial" panose="020B0604020202020204" pitchFamily="34" charset="0"/>
                <a:ea typeface="Arial" panose="020B0604020202020204" pitchFamily="34" charset="0"/>
              </a:rPr>
              <a:t> Statement</a:t>
            </a:r>
            <a:r>
              <a:rPr lang="en-US" sz="1800" spc="-80" dirty="0">
                <a:solidFill>
                  <a:prstClr val="black"/>
                </a:solidFill>
                <a:latin typeface="Arial" panose="020B0604020202020204" pitchFamily="34" charset="0"/>
                <a:ea typeface="Arial" panose="020B0604020202020204" pitchFamily="34" charset="0"/>
              </a:rPr>
              <a:t> which will list all the employees that you are confirming and c</a:t>
            </a:r>
            <a:r>
              <a:rPr lang="en-US" sz="1800" spc="-25" dirty="0">
                <a:solidFill>
                  <a:prstClr val="black"/>
                </a:solidFill>
                <a:latin typeface="Arial" panose="020B0604020202020204" pitchFamily="34" charset="0"/>
                <a:ea typeface="Arial" panose="020B0604020202020204" pitchFamily="34" charset="0"/>
              </a:rPr>
              <a:t>lick</a:t>
            </a:r>
            <a:r>
              <a:rPr lang="en-US" sz="1800" spc="-135" dirty="0">
                <a:solidFill>
                  <a:prstClr val="black"/>
                </a:solidFill>
                <a:latin typeface="Arial" panose="020B0604020202020204" pitchFamily="34" charset="0"/>
                <a:ea typeface="Arial" panose="020B0604020202020204" pitchFamily="34" charset="0"/>
              </a:rPr>
              <a:t> </a:t>
            </a:r>
            <a:r>
              <a:rPr lang="en-US" sz="1800" b="1" spc="-115" dirty="0">
                <a:solidFill>
                  <a:prstClr val="black"/>
                </a:solidFill>
                <a:latin typeface="Arial" panose="020B0604020202020204" pitchFamily="34" charset="0"/>
                <a:ea typeface="Arial" panose="020B0604020202020204" pitchFamily="34" charset="0"/>
              </a:rPr>
              <a:t>I</a:t>
            </a:r>
            <a:r>
              <a:rPr lang="en-US" sz="1800" b="1" spc="-10" dirty="0">
                <a:solidFill>
                  <a:prstClr val="black"/>
                </a:solidFill>
                <a:latin typeface="Arial" panose="020B0604020202020204" pitchFamily="34" charset="0"/>
                <a:ea typeface="Arial" panose="020B0604020202020204" pitchFamily="34" charset="0"/>
              </a:rPr>
              <a:t> </a:t>
            </a:r>
            <a:r>
              <a:rPr lang="en-US" sz="1800" b="1" spc="-115" dirty="0">
                <a:solidFill>
                  <a:prstClr val="black"/>
                </a:solidFill>
                <a:latin typeface="Arial" panose="020B0604020202020204" pitchFamily="34" charset="0"/>
                <a:ea typeface="Arial" panose="020B0604020202020204" pitchFamily="34" charset="0"/>
              </a:rPr>
              <a:t>agree</a:t>
            </a:r>
            <a:r>
              <a:rPr lang="en-US" sz="1800" b="1" spc="-90" dirty="0">
                <a:solidFill>
                  <a:prstClr val="black"/>
                </a:solidFill>
                <a:latin typeface="Arial" panose="020B0604020202020204" pitchFamily="34" charset="0"/>
                <a:ea typeface="Arial" panose="020B0604020202020204" pitchFamily="34" charset="0"/>
              </a:rPr>
              <a:t> </a:t>
            </a:r>
            <a:r>
              <a:rPr lang="en-US" sz="1800" spc="-115" dirty="0">
                <a:solidFill>
                  <a:prstClr val="black"/>
                </a:solidFill>
                <a:latin typeface="Arial" panose="020B0604020202020204" pitchFamily="34" charset="0"/>
                <a:ea typeface="Arial" panose="020B0604020202020204" pitchFamily="34" charset="0"/>
              </a:rPr>
              <a:t>to</a:t>
            </a:r>
            <a:r>
              <a:rPr lang="en-US" sz="1800" spc="-100"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complete</a:t>
            </a:r>
            <a:r>
              <a:rPr lang="en-US" sz="1800" spc="-130" dirty="0">
                <a:solidFill>
                  <a:prstClr val="black"/>
                </a:solidFill>
                <a:latin typeface="Arial" panose="020B0604020202020204" pitchFamily="34" charset="0"/>
                <a:ea typeface="Arial" panose="020B0604020202020204" pitchFamily="34" charset="0"/>
              </a:rPr>
              <a:t> </a:t>
            </a:r>
            <a:r>
              <a:rPr lang="en-US" sz="1800" spc="-115" dirty="0">
                <a:solidFill>
                  <a:prstClr val="black"/>
                </a:solidFill>
                <a:latin typeface="Arial" panose="020B0604020202020204" pitchFamily="34" charset="0"/>
                <a:ea typeface="Arial" panose="020B0604020202020204" pitchFamily="34" charset="0"/>
              </a:rPr>
              <a:t>the</a:t>
            </a:r>
            <a:r>
              <a:rPr lang="en-US" sz="1800" spc="-100"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confirmation</a:t>
            </a:r>
            <a:r>
              <a:rPr lang="en-US" sz="1800" spc="-115" dirty="0">
                <a:solidFill>
                  <a:prstClr val="black"/>
                </a:solidFill>
                <a:latin typeface="Arial" panose="020B0604020202020204" pitchFamily="34" charset="0"/>
                <a:ea typeface="Arial" panose="020B0604020202020204" pitchFamily="34" charset="0"/>
              </a:rPr>
              <a:t> </a:t>
            </a:r>
            <a:r>
              <a:rPr lang="en-US" sz="1800" spc="-20" dirty="0">
                <a:solidFill>
                  <a:prstClr val="black"/>
                </a:solidFill>
                <a:latin typeface="Arial" panose="020B0604020202020204" pitchFamily="34" charset="0"/>
                <a:ea typeface="Arial" panose="020B0604020202020204" pitchFamily="34" charset="0"/>
              </a:rPr>
              <a:t>process.</a:t>
            </a:r>
            <a:endParaRPr lang="en-US" sz="1800" spc="-115" dirty="0">
              <a:solidFill>
                <a:prstClr val="black"/>
              </a:solidFill>
              <a:latin typeface="Arial" panose="020B0604020202020204" pitchFamily="34" charset="0"/>
              <a:ea typeface="Arial" panose="020B0604020202020204" pitchFamily="34" charset="0"/>
            </a:endParaRPr>
          </a:p>
        </p:txBody>
      </p:sp>
      <p:grpSp>
        <p:nvGrpSpPr>
          <p:cNvPr id="5" name="Group 4" descr="Screenshot of a window titled &quot;Attestation&quot; showing an arrow labelled &quot;4&quot; pointing to the button &quot;I Agree&quot; at the bottom.">
            <a:extLst>
              <a:ext uri="{FF2B5EF4-FFF2-40B4-BE49-F238E27FC236}">
                <a16:creationId xmlns:a16="http://schemas.microsoft.com/office/drawing/2014/main" id="{ABD4C31E-645A-C251-2780-CAD503762530}"/>
              </a:ext>
            </a:extLst>
          </p:cNvPr>
          <p:cNvGrpSpPr/>
          <p:nvPr/>
        </p:nvGrpSpPr>
        <p:grpSpPr>
          <a:xfrm>
            <a:off x="3203966" y="2452131"/>
            <a:ext cx="5453103" cy="3473855"/>
            <a:chOff x="3203966" y="2452131"/>
            <a:chExt cx="5453103" cy="3473855"/>
          </a:xfrm>
        </p:grpSpPr>
        <p:pic>
          <p:nvPicPr>
            <p:cNvPr id="6" name="Picture 5">
              <a:extLst>
                <a:ext uri="{FF2B5EF4-FFF2-40B4-BE49-F238E27FC236}">
                  <a16:creationId xmlns:a16="http://schemas.microsoft.com/office/drawing/2014/main" id="{821FFCB1-1889-4E52-A93E-346FEED99F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966" y="2452131"/>
              <a:ext cx="4761757" cy="3473855"/>
            </a:xfrm>
            <a:prstGeom prst="rect">
              <a:avLst/>
            </a:prstGeom>
          </p:spPr>
        </p:pic>
        <p:pic>
          <p:nvPicPr>
            <p:cNvPr id="4" name="Picture 3" descr="A blue arrow with white text&#10;&#10;Description automatically generated">
              <a:extLst>
                <a:ext uri="{FF2B5EF4-FFF2-40B4-BE49-F238E27FC236}">
                  <a16:creationId xmlns:a16="http://schemas.microsoft.com/office/drawing/2014/main" id="{B9F5DCA8-72A1-232A-7836-CE7E0E3F7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017" y="4568429"/>
              <a:ext cx="834052" cy="795259"/>
            </a:xfrm>
            <a:prstGeom prst="rect">
              <a:avLst/>
            </a:prstGeom>
          </p:spPr>
        </p:pic>
      </p:grpSp>
    </p:spTree>
    <p:extLst>
      <p:ext uri="{BB962C8B-B14F-4D97-AF65-F5344CB8AC3E}">
        <p14:creationId xmlns:p14="http://schemas.microsoft.com/office/powerpoint/2010/main" val="672251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20" y="469005"/>
            <a:ext cx="8061479" cy="612759"/>
          </a:xfrm>
        </p:spPr>
        <p:txBody>
          <a:bodyPr/>
          <a:lstStyle/>
          <a:p>
            <a:r>
              <a:rPr lang="en-US" b="1" dirty="0"/>
              <a:t>Some Common Project Statement Statuses</a:t>
            </a:r>
          </a:p>
        </p:txBody>
      </p:sp>
      <p:sp>
        <p:nvSpPr>
          <p:cNvPr id="4" name="Content Placeholder 3">
            <a:extLst>
              <a:ext uri="{FF2B5EF4-FFF2-40B4-BE49-F238E27FC236}">
                <a16:creationId xmlns:a16="http://schemas.microsoft.com/office/drawing/2014/main" id="{4333CEFD-6589-E877-8300-1F2A273476CE}"/>
              </a:ext>
            </a:extLst>
          </p:cNvPr>
          <p:cNvSpPr>
            <a:spLocks noGrp="1"/>
          </p:cNvSpPr>
          <p:nvPr>
            <p:ph sz="quarter" idx="13"/>
          </p:nvPr>
        </p:nvSpPr>
        <p:spPr>
          <a:xfrm>
            <a:off x="329143" y="1124264"/>
            <a:ext cx="846666" cy="370228"/>
          </a:xfrm>
        </p:spPr>
        <p:txBody>
          <a:bodyPr>
            <a:normAutofit lnSpcReduction="10000"/>
          </a:bodyPr>
          <a:lstStyle/>
          <a:p>
            <a:r>
              <a:rPr lang="en-US" sz="1800" b="1" dirty="0">
                <a:solidFill>
                  <a:prstClr val="white"/>
                </a:solidFill>
              </a:rPr>
              <a:t>Status</a:t>
            </a:r>
            <a:endParaRPr lang="en-US" dirty="0"/>
          </a:p>
        </p:txBody>
      </p:sp>
      <p:sp>
        <p:nvSpPr>
          <p:cNvPr id="5" name="Content Placeholder 4">
            <a:extLst>
              <a:ext uri="{FF2B5EF4-FFF2-40B4-BE49-F238E27FC236}">
                <a16:creationId xmlns:a16="http://schemas.microsoft.com/office/drawing/2014/main" id="{D00D6165-4A78-87B7-5C2E-984626AED5A9}"/>
              </a:ext>
            </a:extLst>
          </p:cNvPr>
          <p:cNvSpPr>
            <a:spLocks noGrp="1"/>
          </p:cNvSpPr>
          <p:nvPr>
            <p:ph sz="quarter" idx="14"/>
          </p:nvPr>
        </p:nvSpPr>
        <p:spPr>
          <a:xfrm>
            <a:off x="2119037" y="1117657"/>
            <a:ext cx="744073" cy="369306"/>
          </a:xfrm>
        </p:spPr>
        <p:txBody>
          <a:bodyPr>
            <a:normAutofit lnSpcReduction="10000"/>
          </a:bodyPr>
          <a:lstStyle/>
          <a:p>
            <a:r>
              <a:rPr lang="en-US" sz="1800" b="1" dirty="0">
                <a:solidFill>
                  <a:schemeClr val="lt1"/>
                </a:solidFill>
              </a:rPr>
              <a:t>Icon</a:t>
            </a:r>
          </a:p>
        </p:txBody>
      </p:sp>
      <p:sp>
        <p:nvSpPr>
          <p:cNvPr id="6" name="Content Placeholder 5">
            <a:extLst>
              <a:ext uri="{FF2B5EF4-FFF2-40B4-BE49-F238E27FC236}">
                <a16:creationId xmlns:a16="http://schemas.microsoft.com/office/drawing/2014/main" id="{86A4DF4E-17D3-CE38-DC0B-BE1DA30308EC}"/>
              </a:ext>
            </a:extLst>
          </p:cNvPr>
          <p:cNvSpPr>
            <a:spLocks noGrp="1"/>
          </p:cNvSpPr>
          <p:nvPr>
            <p:ph sz="quarter" idx="15"/>
          </p:nvPr>
        </p:nvSpPr>
        <p:spPr>
          <a:xfrm>
            <a:off x="2837992" y="1120468"/>
            <a:ext cx="1279603" cy="372063"/>
          </a:xfrm>
        </p:spPr>
        <p:txBody>
          <a:bodyPr>
            <a:normAutofit/>
          </a:bodyPr>
          <a:lstStyle/>
          <a:p>
            <a:r>
              <a:rPr lang="en-US" sz="1800" b="1" dirty="0">
                <a:solidFill>
                  <a:prstClr val="white"/>
                </a:solidFill>
              </a:rPr>
              <a:t>Description</a:t>
            </a:r>
            <a:endParaRPr lang="en-US" dirty="0"/>
          </a:p>
        </p:txBody>
      </p:sp>
      <p:sp>
        <p:nvSpPr>
          <p:cNvPr id="7" name="Content Placeholder 6">
            <a:extLst>
              <a:ext uri="{FF2B5EF4-FFF2-40B4-BE49-F238E27FC236}">
                <a16:creationId xmlns:a16="http://schemas.microsoft.com/office/drawing/2014/main" id="{4526FF44-2172-B924-5794-556E3F64DB1D}"/>
              </a:ext>
            </a:extLst>
          </p:cNvPr>
          <p:cNvSpPr>
            <a:spLocks noGrp="1"/>
          </p:cNvSpPr>
          <p:nvPr>
            <p:ph sz="quarter" idx="16"/>
          </p:nvPr>
        </p:nvSpPr>
        <p:spPr>
          <a:xfrm>
            <a:off x="329608" y="1539485"/>
            <a:ext cx="821118" cy="225537"/>
          </a:xfrm>
        </p:spPr>
        <p:txBody>
          <a:bodyPr>
            <a:noAutofit/>
          </a:bodyPr>
          <a:lstStyle/>
          <a:p>
            <a:r>
              <a:rPr lang="en-US" sz="1400" b="1" dirty="0">
                <a:solidFill>
                  <a:schemeClr val="dk1"/>
                </a:solidFill>
              </a:rPr>
              <a:t>Building</a:t>
            </a:r>
          </a:p>
        </p:txBody>
      </p:sp>
      <p:grpSp>
        <p:nvGrpSpPr>
          <p:cNvPr id="9" name="Group 8" descr="Icon of a gear."/>
          <p:cNvGrpSpPr>
            <a:grpSpLocks/>
          </p:cNvGrpSpPr>
          <p:nvPr/>
        </p:nvGrpSpPr>
        <p:grpSpPr bwMode="auto">
          <a:xfrm>
            <a:off x="2290844" y="1617420"/>
            <a:ext cx="355624" cy="385260"/>
            <a:chOff x="7" y="7"/>
            <a:chExt cx="360" cy="390"/>
          </a:xfrm>
        </p:grpSpPr>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15"/>
              <a:ext cx="34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C183D7F6-B498-43B3-948B-1728B52AA6E4}">
                  <adec:decorative xmlns:adec="http://schemas.microsoft.com/office/drawing/2017/decorative" val="1"/>
                </a:ext>
              </a:extLst>
            </p:cNvPr>
            <p:cNvSpPr>
              <a:spLocks noChangeArrowheads="1"/>
            </p:cNvSpPr>
            <p:nvPr/>
          </p:nvSpPr>
          <p:spPr bwMode="auto">
            <a:xfrm>
              <a:off x="7" y="7"/>
              <a:ext cx="360" cy="390"/>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27" name="Content Placeholder 26">
            <a:extLst>
              <a:ext uri="{FF2B5EF4-FFF2-40B4-BE49-F238E27FC236}">
                <a16:creationId xmlns:a16="http://schemas.microsoft.com/office/drawing/2014/main" id="{A8E7BF25-92EE-98EA-77AA-5ED99BDC8D7F}"/>
              </a:ext>
            </a:extLst>
          </p:cNvPr>
          <p:cNvSpPr>
            <a:spLocks noGrp="1"/>
          </p:cNvSpPr>
          <p:nvPr>
            <p:ph sz="quarter" idx="17"/>
          </p:nvPr>
        </p:nvSpPr>
        <p:spPr>
          <a:xfrm>
            <a:off x="2842685" y="1493042"/>
            <a:ext cx="8472214" cy="532891"/>
          </a:xfrm>
        </p:spPr>
        <p:txBody>
          <a:bodyPr/>
          <a:lstStyle/>
          <a:p>
            <a:pPr lvl="0">
              <a:lnSpc>
                <a:spcPct val="100000"/>
              </a:lnSpc>
              <a:spcBef>
                <a:spcPts val="0"/>
              </a:spcBef>
              <a:spcAft>
                <a:spcPts val="0"/>
              </a:spcAft>
              <a:buClrTx/>
              <a:buSzTx/>
            </a:pPr>
            <a:r>
              <a:rPr lang="en-US" sz="1400" dirty="0">
                <a:solidFill>
                  <a:prstClr val="black"/>
                </a:solidFill>
              </a:rPr>
              <a:t>This status indicates that a project statement is not yet ready for confirmation. This occurs during the Period of Performance, when payroll data is being loaded and the project statements are building.</a:t>
            </a:r>
          </a:p>
        </p:txBody>
      </p:sp>
      <p:sp>
        <p:nvSpPr>
          <p:cNvPr id="28" name="Content Placeholder 27">
            <a:extLst>
              <a:ext uri="{FF2B5EF4-FFF2-40B4-BE49-F238E27FC236}">
                <a16:creationId xmlns:a16="http://schemas.microsoft.com/office/drawing/2014/main" id="{34083EE0-7D63-A0AC-99D5-609A8E8EC847}"/>
              </a:ext>
            </a:extLst>
          </p:cNvPr>
          <p:cNvSpPr>
            <a:spLocks noGrp="1"/>
          </p:cNvSpPr>
          <p:nvPr>
            <p:ph sz="quarter" idx="18"/>
          </p:nvPr>
        </p:nvSpPr>
        <p:spPr>
          <a:xfrm>
            <a:off x="329538" y="2447965"/>
            <a:ext cx="1169062" cy="526390"/>
          </a:xfrm>
        </p:spPr>
        <p:txBody>
          <a:bodyPr>
            <a:normAutofit/>
          </a:bodyPr>
          <a:lstStyle/>
          <a:p>
            <a:pPr lvl="0">
              <a:lnSpc>
                <a:spcPct val="100000"/>
              </a:lnSpc>
              <a:spcBef>
                <a:spcPts val="0"/>
              </a:spcBef>
              <a:spcAft>
                <a:spcPts val="0"/>
              </a:spcAft>
              <a:buClrTx/>
              <a:buSzTx/>
            </a:pPr>
            <a:r>
              <a:rPr lang="en-US" sz="1400" b="1" dirty="0">
                <a:solidFill>
                  <a:prstClr val="black"/>
                </a:solidFill>
              </a:rPr>
              <a:t>Ready for Confirmation</a:t>
            </a:r>
          </a:p>
        </p:txBody>
      </p:sp>
      <p:grpSp>
        <p:nvGrpSpPr>
          <p:cNvPr id="12" name="Group 11" descr="Icon of an exclamation mark."/>
          <p:cNvGrpSpPr>
            <a:grpSpLocks/>
          </p:cNvGrpSpPr>
          <p:nvPr/>
        </p:nvGrpSpPr>
        <p:grpSpPr bwMode="auto">
          <a:xfrm>
            <a:off x="2290844" y="2508276"/>
            <a:ext cx="341318" cy="341318"/>
            <a:chOff x="7" y="7"/>
            <a:chExt cx="375" cy="375"/>
          </a:xfrm>
        </p:grpSpPr>
        <p:pic>
          <p:nvPicPr>
            <p:cNvPr id="13" name="Picture 1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29" name="Content Placeholder 28">
            <a:extLst>
              <a:ext uri="{FF2B5EF4-FFF2-40B4-BE49-F238E27FC236}">
                <a16:creationId xmlns:a16="http://schemas.microsoft.com/office/drawing/2014/main" id="{075B2240-4472-ADF6-76F7-9106A14CB06E}"/>
              </a:ext>
            </a:extLst>
          </p:cNvPr>
          <p:cNvSpPr>
            <a:spLocks noGrp="1"/>
          </p:cNvSpPr>
          <p:nvPr>
            <p:ph sz="quarter" idx="19"/>
          </p:nvPr>
        </p:nvSpPr>
        <p:spPr>
          <a:xfrm>
            <a:off x="2838068" y="2433618"/>
            <a:ext cx="8580289" cy="552421"/>
          </a:xfrm>
        </p:spPr>
        <p:txBody>
          <a:bodyPr/>
          <a:lstStyle/>
          <a:p>
            <a:pPr lvl="0">
              <a:lnSpc>
                <a:spcPct val="100000"/>
              </a:lnSpc>
              <a:spcBef>
                <a:spcPts val="0"/>
              </a:spcBef>
              <a:spcAft>
                <a:spcPts val="0"/>
              </a:spcAft>
              <a:buClrTx/>
              <a:buSzTx/>
            </a:pPr>
            <a:r>
              <a:rPr lang="en-US" sz="1400" dirty="0">
                <a:solidFill>
                  <a:prstClr val="black"/>
                </a:solidFill>
              </a:rPr>
              <a:t>This status indicates that the project statement is ready to be confirmed. Statements move to this status when the Confirmation Period begins, and the statement requires the PI to confirm the payroll charges for the period.</a:t>
            </a:r>
          </a:p>
        </p:txBody>
      </p:sp>
      <p:sp>
        <p:nvSpPr>
          <p:cNvPr id="30" name="Content Placeholder 29">
            <a:extLst>
              <a:ext uri="{FF2B5EF4-FFF2-40B4-BE49-F238E27FC236}">
                <a16:creationId xmlns:a16="http://schemas.microsoft.com/office/drawing/2014/main" id="{F316BF2F-D4F6-E103-9E1F-70CE618DF86D}"/>
              </a:ext>
            </a:extLst>
          </p:cNvPr>
          <p:cNvSpPr>
            <a:spLocks noGrp="1"/>
          </p:cNvSpPr>
          <p:nvPr>
            <p:ph sz="quarter" idx="20"/>
          </p:nvPr>
        </p:nvSpPr>
        <p:spPr>
          <a:xfrm>
            <a:off x="329608" y="3388782"/>
            <a:ext cx="1674091" cy="330316"/>
          </a:xfrm>
        </p:spPr>
        <p:txBody>
          <a:bodyPr/>
          <a:lstStyle/>
          <a:p>
            <a:pPr lvl="0">
              <a:lnSpc>
                <a:spcPct val="100000"/>
              </a:lnSpc>
              <a:spcBef>
                <a:spcPts val="0"/>
              </a:spcBef>
              <a:spcAft>
                <a:spcPts val="0"/>
              </a:spcAft>
              <a:buClrTx/>
              <a:buSzTx/>
            </a:pPr>
            <a:r>
              <a:rPr lang="en-US" sz="1400" b="1" dirty="0">
                <a:solidFill>
                  <a:prstClr val="black"/>
                </a:solidFill>
              </a:rPr>
              <a:t>Revision Requested</a:t>
            </a:r>
          </a:p>
        </p:txBody>
      </p:sp>
      <p:grpSp>
        <p:nvGrpSpPr>
          <p:cNvPr id="15" name="Group 14" descr="Icon of three dots."/>
          <p:cNvGrpSpPr>
            <a:grpSpLocks/>
          </p:cNvGrpSpPr>
          <p:nvPr/>
        </p:nvGrpSpPr>
        <p:grpSpPr bwMode="auto">
          <a:xfrm>
            <a:off x="2286828" y="3484285"/>
            <a:ext cx="367480" cy="367480"/>
            <a:chOff x="7" y="7"/>
            <a:chExt cx="375" cy="375"/>
          </a:xfrm>
        </p:grpSpPr>
        <p:pic>
          <p:nvPicPr>
            <p:cNvPr id="16" name="Picture 1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31" name="Content Placeholder 30">
            <a:extLst>
              <a:ext uri="{FF2B5EF4-FFF2-40B4-BE49-F238E27FC236}">
                <a16:creationId xmlns:a16="http://schemas.microsoft.com/office/drawing/2014/main" id="{94CB0C51-A816-EFBD-59BE-30B5EE11E0FF}"/>
              </a:ext>
            </a:extLst>
          </p:cNvPr>
          <p:cNvSpPr>
            <a:spLocks noGrp="1"/>
          </p:cNvSpPr>
          <p:nvPr>
            <p:ph sz="quarter" idx="21"/>
          </p:nvPr>
        </p:nvSpPr>
        <p:spPr>
          <a:xfrm>
            <a:off x="2838327" y="3420304"/>
            <a:ext cx="8599561" cy="481160"/>
          </a:xfrm>
        </p:spPr>
        <p:txBody>
          <a:bodyPr>
            <a:noAutofit/>
          </a:bodyPr>
          <a:lstStyle/>
          <a:p>
            <a:pPr lvl="0">
              <a:lnSpc>
                <a:spcPct val="100000"/>
              </a:lnSpc>
              <a:spcBef>
                <a:spcPts val="0"/>
              </a:spcBef>
              <a:spcAft>
                <a:spcPts val="0"/>
              </a:spcAft>
              <a:buClrTx/>
              <a:buSzTx/>
            </a:pPr>
            <a:r>
              <a:rPr lang="en-US" sz="1400" dirty="0">
                <a:solidFill>
                  <a:prstClr val="black"/>
                </a:solidFill>
              </a:rPr>
              <a:t>During the Confirmation Period, if a PI requests a revision for an employee and clicks the Revise Payroll button the statement moves to this status.</a:t>
            </a:r>
          </a:p>
        </p:txBody>
      </p:sp>
      <p:sp>
        <p:nvSpPr>
          <p:cNvPr id="32" name="Content Placeholder 31">
            <a:extLst>
              <a:ext uri="{FF2B5EF4-FFF2-40B4-BE49-F238E27FC236}">
                <a16:creationId xmlns:a16="http://schemas.microsoft.com/office/drawing/2014/main" id="{99629BB2-E370-9770-C5F5-1A34FC630FCE}"/>
              </a:ext>
            </a:extLst>
          </p:cNvPr>
          <p:cNvSpPr>
            <a:spLocks noGrp="1"/>
          </p:cNvSpPr>
          <p:nvPr>
            <p:ph sz="quarter" idx="22"/>
          </p:nvPr>
        </p:nvSpPr>
        <p:spPr>
          <a:xfrm>
            <a:off x="328340" y="4366624"/>
            <a:ext cx="1477723" cy="301166"/>
          </a:xfrm>
        </p:spPr>
        <p:txBody>
          <a:bodyPr>
            <a:normAutofit lnSpcReduction="10000"/>
          </a:bodyPr>
          <a:lstStyle/>
          <a:p>
            <a:pPr lvl="0">
              <a:lnSpc>
                <a:spcPct val="100000"/>
              </a:lnSpc>
              <a:spcBef>
                <a:spcPts val="0"/>
              </a:spcBef>
              <a:spcAft>
                <a:spcPts val="0"/>
              </a:spcAft>
              <a:buClrTx/>
              <a:buSzTx/>
            </a:pPr>
            <a:r>
              <a:rPr lang="en-US" sz="1400" b="1" dirty="0">
                <a:solidFill>
                  <a:prstClr val="black"/>
                </a:solidFill>
              </a:rPr>
              <a:t>Revision Pending</a:t>
            </a:r>
          </a:p>
        </p:txBody>
      </p:sp>
      <p:grpSp>
        <p:nvGrpSpPr>
          <p:cNvPr id="18" name="Group 17" descr="Icon of a downward arrow."/>
          <p:cNvGrpSpPr>
            <a:grpSpLocks/>
          </p:cNvGrpSpPr>
          <p:nvPr/>
        </p:nvGrpSpPr>
        <p:grpSpPr bwMode="auto">
          <a:xfrm>
            <a:off x="2286828" y="4420259"/>
            <a:ext cx="383093" cy="383093"/>
            <a:chOff x="7" y="7"/>
            <a:chExt cx="375" cy="375"/>
          </a:xfrm>
        </p:grpSpPr>
        <p:pic>
          <p:nvPicPr>
            <p:cNvPr id="19" name="Picture 18">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33" name="Content Placeholder 32">
            <a:extLst>
              <a:ext uri="{FF2B5EF4-FFF2-40B4-BE49-F238E27FC236}">
                <a16:creationId xmlns:a16="http://schemas.microsoft.com/office/drawing/2014/main" id="{54F81ACE-8637-69BA-3687-F183E8A6C410}"/>
              </a:ext>
            </a:extLst>
          </p:cNvPr>
          <p:cNvSpPr>
            <a:spLocks noGrp="1"/>
          </p:cNvSpPr>
          <p:nvPr>
            <p:ph sz="quarter" idx="23"/>
          </p:nvPr>
        </p:nvSpPr>
        <p:spPr>
          <a:xfrm>
            <a:off x="2838626" y="4327113"/>
            <a:ext cx="8174076" cy="571922"/>
          </a:xfrm>
        </p:spPr>
        <p:txBody>
          <a:bodyPr/>
          <a:lstStyle/>
          <a:p>
            <a:pPr lvl="0">
              <a:lnSpc>
                <a:spcPct val="100000"/>
              </a:lnSpc>
              <a:spcBef>
                <a:spcPts val="0"/>
              </a:spcBef>
              <a:spcAft>
                <a:spcPts val="0"/>
              </a:spcAft>
              <a:buClrTx/>
              <a:buSzTx/>
            </a:pPr>
            <a:r>
              <a:rPr lang="en-US" sz="1400" dirty="0">
                <a:solidFill>
                  <a:prstClr val="black"/>
                </a:solidFill>
              </a:rPr>
              <a:t>When new payroll loads to a statement in Revision Requested status and creates a payroll task that will be processed by the Effort Coordinator, that statement moves to this status.</a:t>
            </a:r>
          </a:p>
        </p:txBody>
      </p:sp>
      <p:sp>
        <p:nvSpPr>
          <p:cNvPr id="34" name="Content Placeholder 33">
            <a:extLst>
              <a:ext uri="{FF2B5EF4-FFF2-40B4-BE49-F238E27FC236}">
                <a16:creationId xmlns:a16="http://schemas.microsoft.com/office/drawing/2014/main" id="{421EA208-29EB-5F68-03EA-2AB534F67418}"/>
              </a:ext>
            </a:extLst>
          </p:cNvPr>
          <p:cNvSpPr>
            <a:spLocks noGrp="1"/>
          </p:cNvSpPr>
          <p:nvPr>
            <p:ph sz="quarter" idx="24"/>
          </p:nvPr>
        </p:nvSpPr>
        <p:spPr>
          <a:xfrm>
            <a:off x="329623" y="5292328"/>
            <a:ext cx="965947" cy="307774"/>
          </a:xfrm>
        </p:spPr>
        <p:txBody>
          <a:bodyPr>
            <a:normAutofit lnSpcReduction="10000"/>
          </a:bodyPr>
          <a:lstStyle/>
          <a:p>
            <a:r>
              <a:rPr lang="en-US" sz="1400" b="1" dirty="0">
                <a:solidFill>
                  <a:prstClr val="black"/>
                </a:solidFill>
              </a:rPr>
              <a:t>Confirmed</a:t>
            </a:r>
            <a:endParaRPr lang="en-US" dirty="0"/>
          </a:p>
        </p:txBody>
      </p:sp>
      <p:grpSp>
        <p:nvGrpSpPr>
          <p:cNvPr id="21" name="Group 20" descr="Icon of a star."/>
          <p:cNvGrpSpPr>
            <a:grpSpLocks/>
          </p:cNvGrpSpPr>
          <p:nvPr/>
        </p:nvGrpSpPr>
        <p:grpSpPr bwMode="auto">
          <a:xfrm>
            <a:off x="2234772" y="5371846"/>
            <a:ext cx="419536" cy="387264"/>
            <a:chOff x="7" y="7"/>
            <a:chExt cx="390" cy="360"/>
          </a:xfrm>
        </p:grpSpPr>
        <p:pic>
          <p:nvPicPr>
            <p:cNvPr id="22" name="Picture 21">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 y="15"/>
              <a:ext cx="37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C183D7F6-B498-43B3-948B-1728B52AA6E4}">
                  <adec:decorative xmlns:adec="http://schemas.microsoft.com/office/drawing/2017/decorative" val="1"/>
                </a:ext>
              </a:extLst>
            </p:cNvPr>
            <p:cNvSpPr>
              <a:spLocks noChangeArrowheads="1"/>
            </p:cNvSpPr>
            <p:nvPr/>
          </p:nvSpPr>
          <p:spPr bwMode="auto">
            <a:xfrm>
              <a:off x="7" y="7"/>
              <a:ext cx="390" cy="360"/>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36" name="Content Placeholder 35">
            <a:extLst>
              <a:ext uri="{FF2B5EF4-FFF2-40B4-BE49-F238E27FC236}">
                <a16:creationId xmlns:a16="http://schemas.microsoft.com/office/drawing/2014/main" id="{E73AAFB3-489D-F4E8-E761-7388EB254112}"/>
              </a:ext>
            </a:extLst>
          </p:cNvPr>
          <p:cNvSpPr>
            <a:spLocks noGrp="1"/>
          </p:cNvSpPr>
          <p:nvPr>
            <p:ph sz="quarter" idx="26"/>
          </p:nvPr>
        </p:nvSpPr>
        <p:spPr>
          <a:xfrm>
            <a:off x="2838855" y="5270272"/>
            <a:ext cx="6855300" cy="352782"/>
          </a:xfrm>
        </p:spPr>
        <p:txBody>
          <a:bodyPr/>
          <a:lstStyle/>
          <a:p>
            <a:pPr lvl="0">
              <a:lnSpc>
                <a:spcPct val="100000"/>
              </a:lnSpc>
              <a:spcBef>
                <a:spcPts val="0"/>
              </a:spcBef>
              <a:spcAft>
                <a:spcPts val="0"/>
              </a:spcAft>
              <a:buClrTx/>
              <a:buSzTx/>
            </a:pPr>
            <a:r>
              <a:rPr lang="en-US" sz="1400" dirty="0">
                <a:solidFill>
                  <a:prstClr val="black"/>
                </a:solidFill>
              </a:rPr>
              <a:t>This status indicates that every individual on this project statement has been confirmed.</a:t>
            </a:r>
          </a:p>
        </p:txBody>
      </p:sp>
      <p:sp>
        <p:nvSpPr>
          <p:cNvPr id="38" name="Content Placeholder 37">
            <a:extLst>
              <a:ext uri="{FF2B5EF4-FFF2-40B4-BE49-F238E27FC236}">
                <a16:creationId xmlns:a16="http://schemas.microsoft.com/office/drawing/2014/main" id="{53848336-219E-BFBC-4C91-6C4560CBC730}"/>
              </a:ext>
            </a:extLst>
          </p:cNvPr>
          <p:cNvSpPr>
            <a:spLocks noGrp="1"/>
          </p:cNvSpPr>
          <p:nvPr>
            <p:ph sz="quarter" idx="25"/>
          </p:nvPr>
        </p:nvSpPr>
        <p:spPr>
          <a:xfrm>
            <a:off x="329608" y="6042431"/>
            <a:ext cx="1305982" cy="292390"/>
          </a:xfrm>
        </p:spPr>
        <p:txBody>
          <a:bodyPr>
            <a:normAutofit lnSpcReduction="10000"/>
          </a:bodyPr>
          <a:lstStyle/>
          <a:p>
            <a:pPr lvl="0">
              <a:lnSpc>
                <a:spcPct val="100000"/>
              </a:lnSpc>
              <a:spcBef>
                <a:spcPts val="0"/>
              </a:spcBef>
              <a:spcAft>
                <a:spcPts val="0"/>
              </a:spcAft>
              <a:buClrTx/>
              <a:buSzTx/>
            </a:pPr>
            <a:r>
              <a:rPr lang="en-US" sz="1400" b="1" dirty="0">
                <a:solidFill>
                  <a:prstClr val="black"/>
                </a:solidFill>
              </a:rPr>
              <a:t>Auto Approved</a:t>
            </a:r>
          </a:p>
        </p:txBody>
      </p:sp>
      <p:grpSp>
        <p:nvGrpSpPr>
          <p:cNvPr id="24" name="Group 23" descr="Icon of a check mark."/>
          <p:cNvGrpSpPr>
            <a:grpSpLocks/>
          </p:cNvGrpSpPr>
          <p:nvPr/>
        </p:nvGrpSpPr>
        <p:grpSpPr bwMode="auto">
          <a:xfrm>
            <a:off x="2233699" y="6109998"/>
            <a:ext cx="429071" cy="412568"/>
            <a:chOff x="7" y="7"/>
            <a:chExt cx="390" cy="375"/>
          </a:xfrm>
        </p:grpSpPr>
        <p:pic>
          <p:nvPicPr>
            <p:cNvPr id="25" name="Picture 24">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 y="15"/>
              <a:ext cx="3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C183D7F6-B498-43B3-948B-1728B52AA6E4}">
                  <adec:decorative xmlns:adec="http://schemas.microsoft.com/office/drawing/2017/decorative" val="1"/>
                </a:ext>
              </a:extLst>
            </p:cNvPr>
            <p:cNvSpPr>
              <a:spLocks noChangeArrowheads="1"/>
            </p:cNvSpPr>
            <p:nvPr/>
          </p:nvSpPr>
          <p:spPr bwMode="auto">
            <a:xfrm>
              <a:off x="7" y="7"/>
              <a:ext cx="390" cy="375"/>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grpSp>
      <p:sp>
        <p:nvSpPr>
          <p:cNvPr id="37" name="Content Placeholder 36">
            <a:extLst>
              <a:ext uri="{FF2B5EF4-FFF2-40B4-BE49-F238E27FC236}">
                <a16:creationId xmlns:a16="http://schemas.microsoft.com/office/drawing/2014/main" id="{B2CB1519-6ECE-F0B9-03BB-9CB0B0EB294E}"/>
              </a:ext>
            </a:extLst>
          </p:cNvPr>
          <p:cNvSpPr>
            <a:spLocks noGrp="1"/>
          </p:cNvSpPr>
          <p:nvPr>
            <p:ph sz="quarter" idx="27"/>
          </p:nvPr>
        </p:nvSpPr>
        <p:spPr>
          <a:xfrm>
            <a:off x="2839518" y="6033916"/>
            <a:ext cx="8658647" cy="732641"/>
          </a:xfrm>
        </p:spPr>
        <p:txBody>
          <a:bodyPr>
            <a:normAutofit/>
          </a:bodyPr>
          <a:lstStyle/>
          <a:p>
            <a:pPr lvl="0">
              <a:lnSpc>
                <a:spcPct val="100000"/>
              </a:lnSpc>
              <a:spcBef>
                <a:spcPts val="0"/>
              </a:spcBef>
              <a:spcAft>
                <a:spcPts val="0"/>
              </a:spcAft>
              <a:buClrTx/>
              <a:buSzTx/>
            </a:pPr>
            <a:r>
              <a:rPr lang="en-US" sz="1400" dirty="0">
                <a:solidFill>
                  <a:prstClr val="black"/>
                </a:solidFill>
              </a:rPr>
              <a:t>This status is for non-federal project statements that are auto approved. The system automatically moves project statements that have no federally sponsored payroll or cost share associated with them into this status when the confirmation period begins.</a:t>
            </a:r>
          </a:p>
        </p:txBody>
      </p:sp>
    </p:spTree>
    <p:extLst>
      <p:ext uri="{BB962C8B-B14F-4D97-AF65-F5344CB8AC3E}">
        <p14:creationId xmlns:p14="http://schemas.microsoft.com/office/powerpoint/2010/main" val="2643186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23A4D-100D-481E-AF24-DDCA64B028D7}"/>
              </a:ext>
            </a:extLst>
          </p:cNvPr>
          <p:cNvSpPr>
            <a:spLocks noGrp="1"/>
          </p:cNvSpPr>
          <p:nvPr>
            <p:ph type="title"/>
          </p:nvPr>
        </p:nvSpPr>
        <p:spPr>
          <a:xfrm>
            <a:off x="675524" y="573538"/>
            <a:ext cx="10515600" cy="508075"/>
          </a:xfrm>
        </p:spPr>
        <p:txBody>
          <a:bodyPr>
            <a:noAutofit/>
          </a:bodyPr>
          <a:lstStyle/>
          <a:p>
            <a:r>
              <a:rPr lang="en-US" sz="3200" dirty="0">
                <a:solidFill>
                  <a:srgbClr val="252626"/>
                </a:solidFill>
              </a:rPr>
              <a:t>Managing effort throughout The calendar Year</a:t>
            </a:r>
            <a:endParaRPr lang="en-US" sz="3200" dirty="0"/>
          </a:p>
        </p:txBody>
      </p:sp>
      <p:pic>
        <p:nvPicPr>
          <p:cNvPr id="3" name="Picture 2" descr="Infographic depicting the phases of managing effort throughout the calendar year. The first phase is Building CY2024 followed by Review, Confirm, Salary Transfer Deadline, and Confirmed.">
            <a:extLst>
              <a:ext uri="{FF2B5EF4-FFF2-40B4-BE49-F238E27FC236}">
                <a16:creationId xmlns:a16="http://schemas.microsoft.com/office/drawing/2014/main" id="{AD7AD42C-2B1D-4BBD-D4A2-B6E7FCCB4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47" y="1081613"/>
            <a:ext cx="11568658" cy="5541872"/>
          </a:xfrm>
          <a:prstGeom prst="rect">
            <a:avLst/>
          </a:prstGeom>
        </p:spPr>
      </p:pic>
      <p:sp>
        <p:nvSpPr>
          <p:cNvPr id="17" name="Content Placeholder 2">
            <a:extLst>
              <a:ext uri="{FF2B5EF4-FFF2-40B4-BE49-F238E27FC236}">
                <a16:creationId xmlns:a16="http://schemas.microsoft.com/office/drawing/2014/main" id="{332D5438-7116-C717-13CB-6C42A8274A23}"/>
              </a:ext>
            </a:extLst>
          </p:cNvPr>
          <p:cNvSpPr>
            <a:spLocks noGrp="1"/>
          </p:cNvSpPr>
          <p:nvPr>
            <p:ph sz="quarter" idx="20"/>
          </p:nvPr>
        </p:nvSpPr>
        <p:spPr>
          <a:xfrm>
            <a:off x="459108" y="1480160"/>
            <a:ext cx="798022" cy="450891"/>
          </a:xfrm>
        </p:spPr>
        <p:txBody>
          <a:bodyPr>
            <a:noAutofit/>
          </a:bodyPr>
          <a:lstStyle>
            <a:lvl1pPr marL="0" indent="0">
              <a:buNone/>
              <a:defRPr/>
            </a:lvl1pPr>
          </a:lstStyle>
          <a:p>
            <a:pPr lvl="0" defTabSz="914400">
              <a:lnSpc>
                <a:spcPct val="100000"/>
              </a:lnSpc>
              <a:spcBef>
                <a:spcPts val="0"/>
              </a:spcBef>
              <a:spcAft>
                <a:spcPts val="0"/>
              </a:spcAft>
              <a:buClrTx/>
              <a:buSzTx/>
            </a:pPr>
            <a:r>
              <a:rPr lang="en-US" sz="1400" dirty="0">
                <a:solidFill>
                  <a:prstClr val="black"/>
                </a:solidFill>
              </a:rPr>
              <a:t>Building</a:t>
            </a:r>
            <a:r>
              <a:rPr lang="en-US" sz="1400" baseline="0" dirty="0">
                <a:solidFill>
                  <a:prstClr val="black"/>
                </a:solidFill>
              </a:rPr>
              <a:t> </a:t>
            </a:r>
            <a:r>
              <a:rPr lang="en-US" sz="1400" dirty="0">
                <a:solidFill>
                  <a:prstClr val="black"/>
                </a:solidFill>
              </a:rPr>
              <a:t>CY2024</a:t>
            </a:r>
          </a:p>
        </p:txBody>
      </p:sp>
      <p:sp>
        <p:nvSpPr>
          <p:cNvPr id="5" name="Text Placeholder 4">
            <a:extLst>
              <a:ext uri="{FF2B5EF4-FFF2-40B4-BE49-F238E27FC236}">
                <a16:creationId xmlns:a16="http://schemas.microsoft.com/office/drawing/2014/main" id="{41DBC38F-075F-40D6-81E4-1C197703024F}"/>
              </a:ext>
            </a:extLst>
          </p:cNvPr>
          <p:cNvSpPr>
            <a:spLocks noGrp="1"/>
          </p:cNvSpPr>
          <p:nvPr>
            <p:ph type="body" sz="quarter" idx="10"/>
          </p:nvPr>
        </p:nvSpPr>
        <p:spPr>
          <a:xfrm>
            <a:off x="1120775" y="3987799"/>
            <a:ext cx="1585913" cy="670169"/>
          </a:xfrm>
        </p:spPr>
        <p:txBody>
          <a:bodyPr>
            <a:normAutofit fontScale="92500" lnSpcReduction="20000"/>
          </a:bodyPr>
          <a:lstStyle/>
          <a:p>
            <a:r>
              <a:rPr lang="en-US" dirty="0"/>
              <a:t>New Calendar</a:t>
            </a:r>
          </a:p>
          <a:p>
            <a:r>
              <a:rPr lang="en-US" dirty="0"/>
              <a:t>Year Begins</a:t>
            </a:r>
          </a:p>
        </p:txBody>
      </p:sp>
      <p:sp>
        <p:nvSpPr>
          <p:cNvPr id="10" name="Text Placeholder 9">
            <a:extLst>
              <a:ext uri="{FF2B5EF4-FFF2-40B4-BE49-F238E27FC236}">
                <a16:creationId xmlns:a16="http://schemas.microsoft.com/office/drawing/2014/main" id="{5BDA77B9-A8AA-4E63-9391-C6F01B6A2E9C}"/>
              </a:ext>
            </a:extLst>
          </p:cNvPr>
          <p:cNvSpPr>
            <a:spLocks noGrp="1"/>
          </p:cNvSpPr>
          <p:nvPr>
            <p:ph type="body" sz="quarter" idx="15"/>
          </p:nvPr>
        </p:nvSpPr>
        <p:spPr>
          <a:xfrm>
            <a:off x="1120227" y="2311093"/>
            <a:ext cx="1728788" cy="1078861"/>
          </a:xfrm>
        </p:spPr>
        <p:txBody>
          <a:bodyPr/>
          <a:lstStyle/>
          <a:p>
            <a:r>
              <a:rPr lang="en-US" dirty="0"/>
              <a:t>January through December</a:t>
            </a:r>
          </a:p>
          <a:p>
            <a:r>
              <a:rPr lang="en-US" dirty="0"/>
              <a:t>Project Statements in Building Status</a:t>
            </a:r>
          </a:p>
        </p:txBody>
      </p:sp>
      <p:grpSp>
        <p:nvGrpSpPr>
          <p:cNvPr id="20" name="Group 19" descr="Icon of a gear.">
            <a:extLst>
              <a:ext uri="{FF2B5EF4-FFF2-40B4-BE49-F238E27FC236}">
                <a16:creationId xmlns:a16="http://schemas.microsoft.com/office/drawing/2014/main" id="{A18A9801-469D-4367-8770-0F55506B6348}"/>
              </a:ext>
            </a:extLst>
          </p:cNvPr>
          <p:cNvGrpSpPr>
            <a:grpSpLocks/>
          </p:cNvGrpSpPr>
          <p:nvPr/>
        </p:nvGrpSpPr>
        <p:grpSpPr bwMode="auto">
          <a:xfrm>
            <a:off x="2329836" y="3141161"/>
            <a:ext cx="355624" cy="385260"/>
            <a:chOff x="7" y="7"/>
            <a:chExt cx="360" cy="390"/>
          </a:xfrm>
        </p:grpSpPr>
        <p:pic>
          <p:nvPicPr>
            <p:cNvPr id="21" name="Picture 20">
              <a:extLst>
                <a:ext uri="{FF2B5EF4-FFF2-40B4-BE49-F238E27FC236}">
                  <a16:creationId xmlns:a16="http://schemas.microsoft.com/office/drawing/2014/main" id="{64FA5DEE-5A34-40FC-9B54-620D5C3AACD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4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2A64C601-4DF7-481E-B644-39AD5D477647}"/>
                </a:ext>
                <a:ext uri="{C183D7F6-B498-43B3-948B-1728B52AA6E4}">
                  <adec:decorative xmlns:adec="http://schemas.microsoft.com/office/drawing/2017/decorative" val="1"/>
                </a:ext>
              </a:extLst>
            </p:cNvPr>
            <p:cNvSpPr>
              <a:spLocks noChangeArrowheads="1"/>
            </p:cNvSpPr>
            <p:nvPr/>
          </p:nvSpPr>
          <p:spPr bwMode="auto">
            <a:xfrm>
              <a:off x="7" y="7"/>
              <a:ext cx="360" cy="390"/>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grpSp>
      <p:sp>
        <p:nvSpPr>
          <p:cNvPr id="39" name="Content Placeholder 2">
            <a:extLst>
              <a:ext uri="{FF2B5EF4-FFF2-40B4-BE49-F238E27FC236}">
                <a16:creationId xmlns:a16="http://schemas.microsoft.com/office/drawing/2014/main" id="{C03D2766-6D9C-85BC-56B6-3733E57BD69B}"/>
              </a:ext>
            </a:extLst>
          </p:cNvPr>
          <p:cNvSpPr>
            <a:spLocks noGrp="1"/>
          </p:cNvSpPr>
          <p:nvPr>
            <p:ph sz="quarter" idx="23"/>
          </p:nvPr>
        </p:nvSpPr>
        <p:spPr>
          <a:xfrm>
            <a:off x="2677520" y="5879082"/>
            <a:ext cx="961292" cy="410486"/>
          </a:xfrm>
        </p:spPr>
        <p:txBody>
          <a:bodyPr>
            <a:normAutofit/>
          </a:bodyPr>
          <a:lstStyle>
            <a:lvl1pPr marL="0" indent="0">
              <a:buNone/>
              <a:defRPr/>
            </a:lvl1pPr>
          </a:lstStyle>
          <a:p>
            <a:pPr lvl="0"/>
            <a:r>
              <a:rPr lang="en-US" sz="1800" dirty="0">
                <a:solidFill>
                  <a:prstClr val="black"/>
                </a:solidFill>
              </a:rPr>
              <a:t>Review</a:t>
            </a:r>
            <a:endParaRPr lang="en-US" dirty="0"/>
          </a:p>
        </p:txBody>
      </p:sp>
      <p:sp>
        <p:nvSpPr>
          <p:cNvPr id="6" name="Text Placeholder 5">
            <a:extLst>
              <a:ext uri="{FF2B5EF4-FFF2-40B4-BE49-F238E27FC236}">
                <a16:creationId xmlns:a16="http://schemas.microsoft.com/office/drawing/2014/main" id="{F02D76DD-71B3-445D-9A0A-821689D84196}"/>
              </a:ext>
            </a:extLst>
          </p:cNvPr>
          <p:cNvSpPr>
            <a:spLocks noGrp="1"/>
          </p:cNvSpPr>
          <p:nvPr>
            <p:ph type="body" sz="quarter" idx="11"/>
          </p:nvPr>
        </p:nvSpPr>
        <p:spPr>
          <a:xfrm>
            <a:off x="3626503" y="2902998"/>
            <a:ext cx="1075836" cy="769512"/>
          </a:xfrm>
        </p:spPr>
        <p:txBody>
          <a:bodyPr>
            <a:normAutofit/>
          </a:bodyPr>
          <a:lstStyle/>
          <a:p>
            <a:r>
              <a:rPr lang="en-US" dirty="0"/>
              <a:t>Review CY2023</a:t>
            </a:r>
          </a:p>
        </p:txBody>
      </p:sp>
      <p:sp>
        <p:nvSpPr>
          <p:cNvPr id="11" name="Text Placeholder 10">
            <a:extLst>
              <a:ext uri="{FF2B5EF4-FFF2-40B4-BE49-F238E27FC236}">
                <a16:creationId xmlns:a16="http://schemas.microsoft.com/office/drawing/2014/main" id="{F9031EBD-8D94-4B79-970F-61DC348ACD05}"/>
              </a:ext>
            </a:extLst>
          </p:cNvPr>
          <p:cNvSpPr>
            <a:spLocks noGrp="1"/>
          </p:cNvSpPr>
          <p:nvPr>
            <p:ph type="body" sz="quarter" idx="16"/>
          </p:nvPr>
        </p:nvSpPr>
        <p:spPr/>
        <p:txBody>
          <a:bodyPr/>
          <a:lstStyle/>
          <a:p>
            <a:r>
              <a:rPr lang="en-US" dirty="0"/>
              <a:t>January and February</a:t>
            </a:r>
          </a:p>
          <a:p>
            <a:r>
              <a:rPr lang="en-US" dirty="0"/>
              <a:t>Review CY2023</a:t>
            </a:r>
          </a:p>
          <a:p>
            <a:r>
              <a:rPr lang="en-US" dirty="0"/>
              <a:t>Project Statements in Building Status</a:t>
            </a:r>
          </a:p>
        </p:txBody>
      </p:sp>
      <p:grpSp>
        <p:nvGrpSpPr>
          <p:cNvPr id="23" name="Group 22" descr="Icon of a gear.">
            <a:extLst>
              <a:ext uri="{FF2B5EF4-FFF2-40B4-BE49-F238E27FC236}">
                <a16:creationId xmlns:a16="http://schemas.microsoft.com/office/drawing/2014/main" id="{94CFDCCA-7855-4735-B9D2-BF2A2A6E3441}"/>
              </a:ext>
            </a:extLst>
          </p:cNvPr>
          <p:cNvGrpSpPr>
            <a:grpSpLocks/>
          </p:cNvGrpSpPr>
          <p:nvPr/>
        </p:nvGrpSpPr>
        <p:grpSpPr bwMode="auto">
          <a:xfrm>
            <a:off x="4601754" y="4895715"/>
            <a:ext cx="355624" cy="385260"/>
            <a:chOff x="7" y="7"/>
            <a:chExt cx="360" cy="390"/>
          </a:xfrm>
        </p:grpSpPr>
        <p:pic>
          <p:nvPicPr>
            <p:cNvPr id="24" name="Picture 23">
              <a:extLst>
                <a:ext uri="{FF2B5EF4-FFF2-40B4-BE49-F238E27FC236}">
                  <a16:creationId xmlns:a16="http://schemas.microsoft.com/office/drawing/2014/main" id="{CF6E3D55-0711-4B60-BBB5-067061B422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15"/>
              <a:ext cx="34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C3FE34EA-9F90-45A0-AEA3-FAC40DB8E22C}"/>
                </a:ext>
                <a:ext uri="{C183D7F6-B498-43B3-948B-1728B52AA6E4}">
                  <adec:decorative xmlns:adec="http://schemas.microsoft.com/office/drawing/2017/decorative" val="1"/>
                </a:ext>
              </a:extLst>
            </p:cNvPr>
            <p:cNvSpPr>
              <a:spLocks noChangeArrowheads="1"/>
            </p:cNvSpPr>
            <p:nvPr/>
          </p:nvSpPr>
          <p:spPr bwMode="auto">
            <a:xfrm>
              <a:off x="7" y="7"/>
              <a:ext cx="360" cy="390"/>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grpSp>
      <p:sp>
        <p:nvSpPr>
          <p:cNvPr id="18" name="Content Placeholder 2">
            <a:extLst>
              <a:ext uri="{FF2B5EF4-FFF2-40B4-BE49-F238E27FC236}">
                <a16:creationId xmlns:a16="http://schemas.microsoft.com/office/drawing/2014/main" id="{2478F068-47DF-DFC3-22E7-B93690622BCF}"/>
              </a:ext>
            </a:extLst>
          </p:cNvPr>
          <p:cNvSpPr>
            <a:spLocks noGrp="1"/>
          </p:cNvSpPr>
          <p:nvPr>
            <p:ph sz="quarter" idx="21"/>
          </p:nvPr>
        </p:nvSpPr>
        <p:spPr>
          <a:xfrm>
            <a:off x="4957515" y="1427887"/>
            <a:ext cx="868760" cy="338522"/>
          </a:xfrm>
        </p:spPr>
        <p:txBody>
          <a:bodyPr>
            <a:normAutofit lnSpcReduction="10000"/>
          </a:bodyPr>
          <a:lstStyle>
            <a:lvl1pPr marL="0" indent="0">
              <a:buNone/>
              <a:defRPr/>
            </a:lvl1pPr>
          </a:lstStyle>
          <a:p>
            <a:pPr lvl="0"/>
            <a:r>
              <a:rPr lang="en-US" sz="1600" dirty="0">
                <a:solidFill>
                  <a:prstClr val="black"/>
                </a:solidFill>
              </a:rPr>
              <a:t>Confirm</a:t>
            </a:r>
            <a:endParaRPr lang="en-US" dirty="0"/>
          </a:p>
        </p:txBody>
      </p:sp>
      <p:sp>
        <p:nvSpPr>
          <p:cNvPr id="7" name="Text Placeholder 6">
            <a:extLst>
              <a:ext uri="{FF2B5EF4-FFF2-40B4-BE49-F238E27FC236}">
                <a16:creationId xmlns:a16="http://schemas.microsoft.com/office/drawing/2014/main" id="{DB7B4B66-460F-4DC7-9E57-0F97E65C28BC}"/>
              </a:ext>
            </a:extLst>
          </p:cNvPr>
          <p:cNvSpPr>
            <a:spLocks noGrp="1"/>
          </p:cNvSpPr>
          <p:nvPr>
            <p:ph type="body" sz="quarter" idx="12"/>
          </p:nvPr>
        </p:nvSpPr>
        <p:spPr>
          <a:xfrm>
            <a:off x="5933128" y="4052290"/>
            <a:ext cx="1044196" cy="445834"/>
          </a:xfrm>
        </p:spPr>
        <p:txBody>
          <a:bodyPr>
            <a:normAutofit/>
          </a:bodyPr>
          <a:lstStyle/>
          <a:p>
            <a:r>
              <a:rPr lang="en-US" dirty="0"/>
              <a:t>MARCH</a:t>
            </a:r>
          </a:p>
        </p:txBody>
      </p:sp>
      <p:sp>
        <p:nvSpPr>
          <p:cNvPr id="12" name="Text Placeholder 11">
            <a:extLst>
              <a:ext uri="{FF2B5EF4-FFF2-40B4-BE49-F238E27FC236}">
                <a16:creationId xmlns:a16="http://schemas.microsoft.com/office/drawing/2014/main" id="{6D6A7819-8796-4167-9D6E-7B7364C40531}"/>
              </a:ext>
            </a:extLst>
          </p:cNvPr>
          <p:cNvSpPr>
            <a:spLocks noGrp="1"/>
          </p:cNvSpPr>
          <p:nvPr>
            <p:ph type="body" sz="quarter" idx="17"/>
          </p:nvPr>
        </p:nvSpPr>
        <p:spPr>
          <a:xfrm>
            <a:off x="5653857" y="2228620"/>
            <a:ext cx="1728788" cy="1156138"/>
          </a:xfrm>
        </p:spPr>
        <p:txBody>
          <a:bodyPr/>
          <a:lstStyle/>
          <a:p>
            <a:r>
              <a:rPr lang="en-US" dirty="0"/>
              <a:t>March 1</a:t>
            </a:r>
            <a:r>
              <a:rPr lang="en-US" baseline="30000" dirty="0"/>
              <a:t>st</a:t>
            </a:r>
            <a:r>
              <a:rPr lang="en-US" dirty="0"/>
              <a:t> Federal and Federal Pass-through Project Statements in Ready for Confirmation Status </a:t>
            </a:r>
          </a:p>
        </p:txBody>
      </p:sp>
      <p:grpSp>
        <p:nvGrpSpPr>
          <p:cNvPr id="27" name="Group 26" descr="Icon of an exclamation mark.">
            <a:extLst>
              <a:ext uri="{FF2B5EF4-FFF2-40B4-BE49-F238E27FC236}">
                <a16:creationId xmlns:a16="http://schemas.microsoft.com/office/drawing/2014/main" id="{C1207104-28CB-4A2C-AF01-DBB47A2ADCD4}"/>
              </a:ext>
            </a:extLst>
          </p:cNvPr>
          <p:cNvGrpSpPr>
            <a:grpSpLocks/>
          </p:cNvGrpSpPr>
          <p:nvPr/>
        </p:nvGrpSpPr>
        <p:grpSpPr bwMode="auto">
          <a:xfrm>
            <a:off x="6553885" y="3130581"/>
            <a:ext cx="341318" cy="341318"/>
            <a:chOff x="7" y="7"/>
            <a:chExt cx="375" cy="375"/>
          </a:xfrm>
        </p:grpSpPr>
        <p:pic>
          <p:nvPicPr>
            <p:cNvPr id="28" name="Picture 27">
              <a:extLst>
                <a:ext uri="{FF2B5EF4-FFF2-40B4-BE49-F238E27FC236}">
                  <a16:creationId xmlns:a16="http://schemas.microsoft.com/office/drawing/2014/main" id="{9F2A319A-9D8F-44F4-A063-75D24C08E6A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1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9394F9DB-6196-4B14-9289-4F0137246B48}"/>
                </a:ext>
                <a:ext uri="{C183D7F6-B498-43B3-948B-1728B52AA6E4}">
                  <adec:decorative xmlns:adec="http://schemas.microsoft.com/office/drawing/2017/decorative" val="1"/>
                </a:ext>
              </a:extLst>
            </p:cNvPr>
            <p:cNvSpPr>
              <a:spLocks noChangeArrowheads="1"/>
            </p:cNvSpPr>
            <p:nvPr/>
          </p:nvSpPr>
          <p:spPr bwMode="auto">
            <a:xfrm>
              <a:off x="7" y="7"/>
              <a:ext cx="375" cy="375"/>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grpSp>
      <p:sp>
        <p:nvSpPr>
          <p:cNvPr id="13" name="Text Placeholder 12">
            <a:extLst>
              <a:ext uri="{FF2B5EF4-FFF2-40B4-BE49-F238E27FC236}">
                <a16:creationId xmlns:a16="http://schemas.microsoft.com/office/drawing/2014/main" id="{1275D0C0-AF99-4CDD-AC65-E3E7025CD28E}"/>
              </a:ext>
            </a:extLst>
          </p:cNvPr>
          <p:cNvSpPr>
            <a:spLocks noGrp="1"/>
          </p:cNvSpPr>
          <p:nvPr>
            <p:ph type="body" sz="quarter" idx="4294967295"/>
          </p:nvPr>
        </p:nvSpPr>
        <p:spPr>
          <a:xfrm>
            <a:off x="5609171" y="4436048"/>
            <a:ext cx="1728788" cy="1171327"/>
          </a:xfrm>
          <a:prstGeom prst="flowChartAlternateProcess">
            <a:avLst/>
          </a:prstGeom>
          <a:ln w="57150">
            <a:solidFill>
              <a:schemeClr val="accent3">
                <a:lumMod val="60000"/>
                <a:lumOff val="40000"/>
              </a:schemeClr>
            </a:solidFill>
          </a:ln>
          <a:effectLst>
            <a:softEdge rad="12700"/>
          </a:effectLst>
        </p:spPr>
        <p:style>
          <a:lnRef idx="2">
            <a:schemeClr val="accent2"/>
          </a:lnRef>
          <a:fillRef idx="1">
            <a:schemeClr val="lt1"/>
          </a:fillRef>
          <a:effectRef idx="0">
            <a:schemeClr val="accent2"/>
          </a:effectRef>
          <a:fontRef idx="minor">
            <a:schemeClr val="dk1"/>
          </a:fontRef>
        </p:style>
        <p:txBody>
          <a:bodyPr/>
          <a:lstStyle/>
          <a:p>
            <a:pPr marL="0" indent="0">
              <a:buNone/>
            </a:pPr>
            <a:r>
              <a:rPr lang="en-US" sz="1200" kern="1200" dirty="0">
                <a:solidFill>
                  <a:schemeClr val="dk1"/>
                </a:solidFill>
                <a:effectLst/>
                <a:latin typeface="+mn-lt"/>
                <a:ea typeface="+mn-ea"/>
                <a:cs typeface="+mn-cs"/>
              </a:rPr>
              <a:t>March 1</a:t>
            </a:r>
            <a:r>
              <a:rPr lang="en-US" sz="1200" kern="1200" baseline="30000" dirty="0">
                <a:solidFill>
                  <a:schemeClr val="dk1"/>
                </a:solidFill>
                <a:effectLst/>
                <a:latin typeface="+mn-lt"/>
                <a:ea typeface="+mn-ea"/>
                <a:cs typeface="+mn-cs"/>
              </a:rPr>
              <a:t>st</a:t>
            </a:r>
            <a:r>
              <a:rPr lang="en-US" sz="1200" kern="1200" dirty="0">
                <a:solidFill>
                  <a:schemeClr val="dk1"/>
                </a:solidFill>
                <a:effectLst/>
                <a:latin typeface="+mn-lt"/>
                <a:ea typeface="+mn-ea"/>
                <a:cs typeface="+mn-cs"/>
              </a:rPr>
              <a:t> Non-federal project statements auto approved</a:t>
            </a:r>
            <a:endParaRPr lang="en-US" dirty="0"/>
          </a:p>
        </p:txBody>
      </p:sp>
      <p:grpSp>
        <p:nvGrpSpPr>
          <p:cNvPr id="30" name="Group 29" descr="Icon of a check mark.">
            <a:extLst>
              <a:ext uri="{FF2B5EF4-FFF2-40B4-BE49-F238E27FC236}">
                <a16:creationId xmlns:a16="http://schemas.microsoft.com/office/drawing/2014/main" id="{049E90B6-D3D1-4F78-A1BB-4279F8BA1473}"/>
              </a:ext>
            </a:extLst>
          </p:cNvPr>
          <p:cNvGrpSpPr>
            <a:grpSpLocks/>
          </p:cNvGrpSpPr>
          <p:nvPr/>
        </p:nvGrpSpPr>
        <p:grpSpPr bwMode="auto">
          <a:xfrm>
            <a:off x="6819112" y="5090181"/>
            <a:ext cx="429071" cy="412568"/>
            <a:chOff x="7" y="7"/>
            <a:chExt cx="390" cy="375"/>
          </a:xfrm>
        </p:grpSpPr>
        <p:pic>
          <p:nvPicPr>
            <p:cNvPr id="31" name="Picture 30">
              <a:extLst>
                <a:ext uri="{FF2B5EF4-FFF2-40B4-BE49-F238E27FC236}">
                  <a16:creationId xmlns:a16="http://schemas.microsoft.com/office/drawing/2014/main" id="{E51BC33A-FC75-471D-97D1-2479AEA1DAF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 y="15"/>
              <a:ext cx="3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9B22ECD-E889-4CA2-8BED-15593DE1E8A5}"/>
                </a:ext>
                <a:ext uri="{C183D7F6-B498-43B3-948B-1728B52AA6E4}">
                  <adec:decorative xmlns:adec="http://schemas.microsoft.com/office/drawing/2017/decorative" val="1"/>
                </a:ext>
              </a:extLst>
            </p:cNvPr>
            <p:cNvSpPr>
              <a:spLocks noChangeArrowheads="1"/>
            </p:cNvSpPr>
            <p:nvPr/>
          </p:nvSpPr>
          <p:spPr bwMode="auto">
            <a:xfrm>
              <a:off x="7" y="7"/>
              <a:ext cx="390" cy="375"/>
            </a:xfrm>
            <a:prstGeom prst="rect">
              <a:avLst/>
            </a:prstGeom>
            <a:noFill/>
            <a:ln w="9525">
              <a:solidFill>
                <a:srgbClr val="A3A3A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grpSp>
      <p:sp>
        <p:nvSpPr>
          <p:cNvPr id="40" name="Content Placeholder 2">
            <a:extLst>
              <a:ext uri="{FF2B5EF4-FFF2-40B4-BE49-F238E27FC236}">
                <a16:creationId xmlns:a16="http://schemas.microsoft.com/office/drawing/2014/main" id="{CCFCB622-CDF7-DD1E-2182-66402F1F981B}"/>
              </a:ext>
            </a:extLst>
          </p:cNvPr>
          <p:cNvSpPr>
            <a:spLocks noGrp="1"/>
          </p:cNvSpPr>
          <p:nvPr>
            <p:ph sz="quarter" idx="24"/>
          </p:nvPr>
        </p:nvSpPr>
        <p:spPr>
          <a:xfrm>
            <a:off x="7165836" y="5649120"/>
            <a:ext cx="961292" cy="861134"/>
          </a:xfrm>
        </p:spPr>
        <p:txBody>
          <a:bodyPr/>
          <a:lstStyle>
            <a:lvl1pPr marL="0" indent="0">
              <a:buNone/>
              <a:defRPr/>
            </a:lvl1pPr>
          </a:lstStyle>
          <a:p>
            <a:pPr lvl="0" defTabSz="914400">
              <a:lnSpc>
                <a:spcPct val="100000"/>
              </a:lnSpc>
              <a:spcBef>
                <a:spcPts val="0"/>
              </a:spcBef>
              <a:spcAft>
                <a:spcPts val="0"/>
              </a:spcAft>
              <a:buClrTx/>
              <a:buSzTx/>
            </a:pPr>
            <a:r>
              <a:rPr lang="en-US" sz="1600" dirty="0">
                <a:solidFill>
                  <a:prstClr val="black"/>
                </a:solidFill>
              </a:rPr>
              <a:t>Salary Transfer Deadline</a:t>
            </a:r>
          </a:p>
        </p:txBody>
      </p:sp>
      <p:sp>
        <p:nvSpPr>
          <p:cNvPr id="8" name="Text Placeholder 7">
            <a:extLst>
              <a:ext uri="{FF2B5EF4-FFF2-40B4-BE49-F238E27FC236}">
                <a16:creationId xmlns:a16="http://schemas.microsoft.com/office/drawing/2014/main" id="{5E77AC98-6D4A-47AF-84B8-BFA85936A0D4}"/>
              </a:ext>
            </a:extLst>
          </p:cNvPr>
          <p:cNvSpPr>
            <a:spLocks noGrp="1"/>
          </p:cNvSpPr>
          <p:nvPr>
            <p:ph type="body" sz="quarter" idx="13"/>
          </p:nvPr>
        </p:nvSpPr>
        <p:spPr>
          <a:xfrm>
            <a:off x="7956561" y="3026065"/>
            <a:ext cx="1585913" cy="445834"/>
          </a:xfrm>
        </p:spPr>
        <p:txBody>
          <a:bodyPr>
            <a:noAutofit/>
          </a:bodyPr>
          <a:lstStyle/>
          <a:p>
            <a:r>
              <a:rPr lang="en-US" sz="2000" dirty="0"/>
              <a:t>MARCH 20th</a:t>
            </a:r>
          </a:p>
        </p:txBody>
      </p:sp>
      <p:sp>
        <p:nvSpPr>
          <p:cNvPr id="43" name="Content Placeholder 8">
            <a:extLst>
              <a:ext uri="{FF2B5EF4-FFF2-40B4-BE49-F238E27FC236}">
                <a16:creationId xmlns:a16="http://schemas.microsoft.com/office/drawing/2014/main" id="{A1B7F0CD-47D7-C19C-684A-B7EF4A9999B9}"/>
              </a:ext>
            </a:extLst>
          </p:cNvPr>
          <p:cNvSpPr>
            <a:spLocks noGrp="1"/>
          </p:cNvSpPr>
          <p:nvPr>
            <p:ph sz="quarter" idx="25"/>
          </p:nvPr>
        </p:nvSpPr>
        <p:spPr>
          <a:xfrm>
            <a:off x="7956533" y="4185524"/>
            <a:ext cx="1545468" cy="670170"/>
          </a:xfrm>
        </p:spPr>
        <p:txBody>
          <a:bodyPr/>
          <a:lstStyle>
            <a:lvl1pPr marL="0" indent="0">
              <a:buNone/>
              <a:defRPr/>
            </a:lvl1pPr>
          </a:lstStyle>
          <a:p>
            <a:pPr lvl="0" defTabSz="914400">
              <a:lnSpc>
                <a:spcPct val="100000"/>
              </a:lnSpc>
              <a:spcBef>
                <a:spcPts val="0"/>
              </a:spcBef>
              <a:spcAft>
                <a:spcPts val="0"/>
              </a:spcAft>
              <a:buClrTx/>
              <a:buSzTx/>
            </a:pPr>
            <a:r>
              <a:rPr lang="en-US" sz="1200" dirty="0">
                <a:solidFill>
                  <a:prstClr val="black"/>
                </a:solidFill>
              </a:rPr>
              <a:t>Deadline for salary transfers during confirmation period</a:t>
            </a:r>
          </a:p>
        </p:txBody>
      </p:sp>
      <p:pic>
        <p:nvPicPr>
          <p:cNvPr id="38" name="Picture 37" descr="Icon of the text &quot;Deadline&quot; on a calendar.">
            <a:extLst>
              <a:ext uri="{FF2B5EF4-FFF2-40B4-BE49-F238E27FC236}">
                <a16:creationId xmlns:a16="http://schemas.microsoft.com/office/drawing/2014/main" id="{EE0C7B17-936E-4111-AA6F-89941515B788}"/>
              </a:ext>
            </a:extLst>
          </p:cNvPr>
          <p:cNvPicPr>
            <a:picLocks noChangeAspect="1"/>
          </p:cNvPicPr>
          <p:nvPr/>
        </p:nvPicPr>
        <p:blipFill>
          <a:blip r:embed="rId6"/>
          <a:stretch>
            <a:fillRect/>
          </a:stretch>
        </p:blipFill>
        <p:spPr>
          <a:xfrm>
            <a:off x="8745415" y="4968305"/>
            <a:ext cx="672123" cy="378709"/>
          </a:xfrm>
          <a:prstGeom prst="rect">
            <a:avLst/>
          </a:prstGeom>
        </p:spPr>
      </p:pic>
      <p:sp>
        <p:nvSpPr>
          <p:cNvPr id="19" name="Content Placeholder 2">
            <a:extLst>
              <a:ext uri="{FF2B5EF4-FFF2-40B4-BE49-F238E27FC236}">
                <a16:creationId xmlns:a16="http://schemas.microsoft.com/office/drawing/2014/main" id="{376B4D08-1689-0185-255B-3BC165094933}"/>
              </a:ext>
            </a:extLst>
          </p:cNvPr>
          <p:cNvSpPr>
            <a:spLocks noGrp="1"/>
          </p:cNvSpPr>
          <p:nvPr>
            <p:ph sz="quarter" idx="22"/>
          </p:nvPr>
        </p:nvSpPr>
        <p:spPr>
          <a:xfrm>
            <a:off x="9357677" y="1504677"/>
            <a:ext cx="1078542" cy="343908"/>
          </a:xfrm>
        </p:spPr>
        <p:txBody>
          <a:bodyPr>
            <a:normAutofit/>
          </a:bodyPr>
          <a:lstStyle>
            <a:lvl1pPr marL="0" indent="0">
              <a:buNone/>
              <a:defRPr/>
            </a:lvl1pPr>
          </a:lstStyle>
          <a:p>
            <a:pPr lvl="0"/>
            <a:r>
              <a:rPr lang="en-US" sz="1600" dirty="0">
                <a:solidFill>
                  <a:prstClr val="black"/>
                </a:solidFill>
              </a:rPr>
              <a:t>Confirmed</a:t>
            </a:r>
            <a:endParaRPr lang="en-US" dirty="0"/>
          </a:p>
        </p:txBody>
      </p:sp>
      <p:sp>
        <p:nvSpPr>
          <p:cNvPr id="9" name="Text Placeholder 8">
            <a:extLst>
              <a:ext uri="{FF2B5EF4-FFF2-40B4-BE49-F238E27FC236}">
                <a16:creationId xmlns:a16="http://schemas.microsoft.com/office/drawing/2014/main" id="{DCEE00AC-18F9-4EA9-8216-AC2AF3F2674E}"/>
              </a:ext>
            </a:extLst>
          </p:cNvPr>
          <p:cNvSpPr>
            <a:spLocks noGrp="1"/>
          </p:cNvSpPr>
          <p:nvPr>
            <p:ph type="body" sz="quarter" idx="14"/>
          </p:nvPr>
        </p:nvSpPr>
        <p:spPr>
          <a:xfrm>
            <a:off x="10423305" y="4025190"/>
            <a:ext cx="1076932" cy="445834"/>
          </a:xfrm>
        </p:spPr>
        <p:txBody>
          <a:bodyPr>
            <a:normAutofit/>
          </a:bodyPr>
          <a:lstStyle/>
          <a:p>
            <a:r>
              <a:rPr lang="en-US" dirty="0"/>
              <a:t>April 1st</a:t>
            </a:r>
          </a:p>
        </p:txBody>
      </p:sp>
      <p:sp>
        <p:nvSpPr>
          <p:cNvPr id="14" name="Text Placeholder 13">
            <a:extLst>
              <a:ext uri="{FF2B5EF4-FFF2-40B4-BE49-F238E27FC236}">
                <a16:creationId xmlns:a16="http://schemas.microsoft.com/office/drawing/2014/main" id="{DA9FEA07-D93F-4762-9638-61C3FF0F56AA}"/>
              </a:ext>
            </a:extLst>
          </p:cNvPr>
          <p:cNvSpPr>
            <a:spLocks noGrp="1"/>
          </p:cNvSpPr>
          <p:nvPr>
            <p:ph type="body" sz="quarter" idx="19"/>
          </p:nvPr>
        </p:nvSpPr>
        <p:spPr>
          <a:xfrm>
            <a:off x="10181454" y="2250181"/>
            <a:ext cx="1728788" cy="956981"/>
          </a:xfrm>
        </p:spPr>
        <p:txBody>
          <a:bodyPr/>
          <a:lstStyle/>
          <a:p>
            <a:r>
              <a:rPr lang="en-US" dirty="0"/>
              <a:t>April 1</a:t>
            </a:r>
            <a:r>
              <a:rPr lang="en-US" baseline="30000" dirty="0"/>
              <a:t>st</a:t>
            </a:r>
            <a:r>
              <a:rPr lang="en-US" dirty="0"/>
              <a:t> </a:t>
            </a:r>
          </a:p>
          <a:p>
            <a:r>
              <a:rPr lang="en-US" dirty="0"/>
              <a:t>All Statements must be in Confirmed Status</a:t>
            </a:r>
          </a:p>
        </p:txBody>
      </p:sp>
      <p:grpSp>
        <p:nvGrpSpPr>
          <p:cNvPr id="34" name="Group 33" descr="Icon of a star.">
            <a:extLst>
              <a:ext uri="{FF2B5EF4-FFF2-40B4-BE49-F238E27FC236}">
                <a16:creationId xmlns:a16="http://schemas.microsoft.com/office/drawing/2014/main" id="{37816ECD-1394-4D79-8B59-E0C6EB6EA362}"/>
              </a:ext>
            </a:extLst>
          </p:cNvPr>
          <p:cNvGrpSpPr>
            <a:grpSpLocks/>
          </p:cNvGrpSpPr>
          <p:nvPr/>
        </p:nvGrpSpPr>
        <p:grpSpPr bwMode="auto">
          <a:xfrm>
            <a:off x="11245911" y="3149064"/>
            <a:ext cx="419536" cy="387264"/>
            <a:chOff x="7" y="7"/>
            <a:chExt cx="390" cy="360"/>
          </a:xfrm>
        </p:grpSpPr>
        <p:pic>
          <p:nvPicPr>
            <p:cNvPr id="35" name="Picture 34">
              <a:extLst>
                <a:ext uri="{FF2B5EF4-FFF2-40B4-BE49-F238E27FC236}">
                  <a16:creationId xmlns:a16="http://schemas.microsoft.com/office/drawing/2014/main" id="{1B1E4CAD-0886-4D7C-9A96-1C14BBF0889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 y="15"/>
              <a:ext cx="37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2E62A656-2B82-4531-A880-6FDD88754172}"/>
                </a:ext>
                <a:ext uri="{C183D7F6-B498-43B3-948B-1728B52AA6E4}">
                  <adec:decorative xmlns:adec="http://schemas.microsoft.com/office/drawing/2017/decorative" val="1"/>
                </a:ext>
              </a:extLst>
            </p:cNvPr>
            <p:cNvSpPr>
              <a:spLocks noChangeArrowheads="1"/>
            </p:cNvSpPr>
            <p:nvPr/>
          </p:nvSpPr>
          <p:spPr bwMode="auto">
            <a:xfrm>
              <a:off x="7" y="7"/>
              <a:ext cx="390" cy="360"/>
            </a:xfrm>
            <a:prstGeom prst="rect">
              <a:avLst/>
            </a:prstGeom>
            <a:noFill/>
            <a:ln w="9525">
              <a:solidFill>
                <a:srgbClr val="A4A4A4"/>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grpSp>
    </p:spTree>
    <p:extLst>
      <p:ext uri="{BB962C8B-B14F-4D97-AF65-F5344CB8AC3E}">
        <p14:creationId xmlns:p14="http://schemas.microsoft.com/office/powerpoint/2010/main" val="1000324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a:xfrm>
            <a:off x="1316673" y="538613"/>
            <a:ext cx="9568182" cy="382156"/>
          </a:xfrm>
          <a:prstGeom prst="rect">
            <a:avLst/>
          </a:prstGeom>
        </p:spPr>
        <p:txBody>
          <a:bodyPr vert="horz" wrap="square" lIns="0" tIns="12700" rIns="0" bIns="0" rtlCol="0" anchor="ctr">
            <a:spAutoFit/>
          </a:bodyPr>
          <a:lstStyle/>
          <a:p>
            <a:pPr marL="12700" algn="ctr">
              <a:lnSpc>
                <a:spcPct val="100000"/>
              </a:lnSpc>
              <a:spcBef>
                <a:spcPts val="100"/>
              </a:spcBef>
            </a:pPr>
            <a:r>
              <a:rPr lang="en-US" sz="2400" b="1" spc="-5" dirty="0"/>
              <a:t>BEST PRACTICE for revisions – Project Statement Workflow</a:t>
            </a:r>
            <a:endParaRPr sz="2400" b="1" dirty="0"/>
          </a:p>
        </p:txBody>
      </p:sp>
      <p:grpSp>
        <p:nvGrpSpPr>
          <p:cNvPr id="35" name="Group 34" descr="Flow chart depicting &quot;Best practice for revisions - project statement workflow&quot;. It starts with the status &quot;Project Statement Ready for Confirmation&quot;. If answer to the question &quot;Confirmer Reviews. Is Effort Accurate?&quot; is yes then it leads to &quot;Project Statement Confirmed&quot; which further leads to &quot;Project Statement Final&quot;. If answer is no then &quot;Confirmer Consults Effort Coordinator (Get Help)&quot; followed by &quot;Effort Coordinator Reviews Project Statement with Confirmer&quot;. If the answer to the question &quot;Is an effort change required?&quot; is no then it leads back to &quot;Project Statement Ready for Confirmation&quot;; else it leads to &quot;Effort Coordinator Initiates Salary Transfer in KFS&quot; followed by &quot;Salary Transfer Processed&quot;, &quot;ST is processed - data uploaded to ECC&quot;, which leads to the question &quot;Additional change required?&quot;. If the answer to the question is yes then it leads back to &quot;Effort Coordinator Initiates Salary Transfer in KFS&quot;; else it leads to &quot;Project Statement Updated&quot; which further leads back to &quot;Project Statement Ready for Confirmation&quot;.">
            <a:extLst>
              <a:ext uri="{FF2B5EF4-FFF2-40B4-BE49-F238E27FC236}">
                <a16:creationId xmlns:a16="http://schemas.microsoft.com/office/drawing/2014/main" id="{BD51F739-430E-2ADD-607C-182CEEE3E0ED}"/>
              </a:ext>
            </a:extLst>
          </p:cNvPr>
          <p:cNvGrpSpPr/>
          <p:nvPr/>
        </p:nvGrpSpPr>
        <p:grpSpPr>
          <a:xfrm>
            <a:off x="243258" y="985773"/>
            <a:ext cx="11005741" cy="5673200"/>
            <a:chOff x="243258" y="985773"/>
            <a:chExt cx="11005741" cy="5673200"/>
          </a:xfrm>
        </p:grpSpPr>
        <p:sp>
          <p:nvSpPr>
            <p:cNvPr id="5" name="Rectangle 4">
              <a:extLst>
                <a:ext uri="{C183D7F6-B498-43B3-948B-1728B52AA6E4}">
                  <adec:decorative xmlns:adec="http://schemas.microsoft.com/office/drawing/2017/decorative" val="1"/>
                </a:ext>
              </a:extLst>
            </p:cNvPr>
            <p:cNvSpPr/>
            <p:nvPr/>
          </p:nvSpPr>
          <p:spPr>
            <a:xfrm>
              <a:off x="243258" y="1015190"/>
              <a:ext cx="1651754" cy="10786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C183D7F6-B498-43B3-948B-1728B52AA6E4}">
                  <adec:decorative xmlns:adec="http://schemas.microsoft.com/office/drawing/2017/decorative" val="1"/>
                </a:ext>
              </a:extLst>
            </p:cNvPr>
            <p:cNvSpPr txBox="1"/>
            <p:nvPr/>
          </p:nvSpPr>
          <p:spPr>
            <a:xfrm>
              <a:off x="278208" y="1221551"/>
              <a:ext cx="16694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Ready for Confirmation</a:t>
              </a:r>
            </a:p>
          </p:txBody>
        </p:sp>
        <p:sp>
          <p:nvSpPr>
            <p:cNvPr id="9" name="Flowchart: Decision 8">
              <a:extLst>
                <a:ext uri="{C183D7F6-B498-43B3-948B-1728B52AA6E4}">
                  <adec:decorative xmlns:adec="http://schemas.microsoft.com/office/drawing/2017/decorative" val="1"/>
                </a:ext>
              </a:extLst>
            </p:cNvPr>
            <p:cNvSpPr/>
            <p:nvPr/>
          </p:nvSpPr>
          <p:spPr>
            <a:xfrm>
              <a:off x="2169390" y="985773"/>
              <a:ext cx="1514051" cy="1213658"/>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C183D7F6-B498-43B3-948B-1728B52AA6E4}">
                  <adec:decorative xmlns:adec="http://schemas.microsoft.com/office/drawing/2017/decorative" val="1"/>
                </a:ext>
              </a:extLst>
            </p:cNvPr>
            <p:cNvSpPr txBox="1"/>
            <p:nvPr/>
          </p:nvSpPr>
          <p:spPr>
            <a:xfrm>
              <a:off x="2537634" y="1137096"/>
              <a:ext cx="889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Confirmer Reviews. Is Effort Accurate?</a:t>
              </a:r>
            </a:p>
          </p:txBody>
        </p:sp>
        <p:sp>
          <p:nvSpPr>
            <p:cNvPr id="11" name="Rectangle 10">
              <a:extLst>
                <a:ext uri="{C183D7F6-B498-43B3-948B-1728B52AA6E4}">
                  <adec:decorative xmlns:adec="http://schemas.microsoft.com/office/drawing/2017/decorative" val="1"/>
                </a:ext>
              </a:extLst>
            </p:cNvPr>
            <p:cNvSpPr/>
            <p:nvPr/>
          </p:nvSpPr>
          <p:spPr>
            <a:xfrm>
              <a:off x="4563684" y="1021175"/>
              <a:ext cx="1213661" cy="933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C183D7F6-B498-43B3-948B-1728B52AA6E4}">
                  <adec:decorative xmlns:adec="http://schemas.microsoft.com/office/drawing/2017/decorative" val="1"/>
                </a:ext>
              </a:extLst>
            </p:cNvPr>
            <p:cNvSpPr txBox="1"/>
            <p:nvPr/>
          </p:nvSpPr>
          <p:spPr>
            <a:xfrm>
              <a:off x="4705395" y="1192231"/>
              <a:ext cx="12136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Confirmed</a:t>
              </a:r>
            </a:p>
          </p:txBody>
        </p:sp>
        <p:sp>
          <p:nvSpPr>
            <p:cNvPr id="13" name="Flowchart: Terminator 12">
              <a:extLst>
                <a:ext uri="{C183D7F6-B498-43B3-948B-1728B52AA6E4}">
                  <adec:decorative xmlns:adec="http://schemas.microsoft.com/office/drawing/2017/decorative" val="1"/>
                </a:ext>
              </a:extLst>
            </p:cNvPr>
            <p:cNvSpPr/>
            <p:nvPr/>
          </p:nvSpPr>
          <p:spPr>
            <a:xfrm>
              <a:off x="6300206" y="1057562"/>
              <a:ext cx="1986742" cy="771161"/>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TextBox 13">
              <a:extLst>
                <a:ext uri="{C183D7F6-B498-43B3-948B-1728B52AA6E4}">
                  <adec:decorative xmlns:adec="http://schemas.microsoft.com/office/drawing/2017/decorative" val="1"/>
                </a:ext>
              </a:extLst>
            </p:cNvPr>
            <p:cNvSpPr txBox="1"/>
            <p:nvPr/>
          </p:nvSpPr>
          <p:spPr>
            <a:xfrm>
              <a:off x="6599796" y="1257208"/>
              <a:ext cx="1589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Final</a:t>
              </a:r>
            </a:p>
          </p:txBody>
        </p:sp>
        <p:sp>
          <p:nvSpPr>
            <p:cNvPr id="15" name="Rectangle 14">
              <a:extLst>
                <a:ext uri="{C183D7F6-B498-43B3-948B-1728B52AA6E4}">
                  <adec:decorative xmlns:adec="http://schemas.microsoft.com/office/drawing/2017/decorative" val="1"/>
                </a:ext>
              </a:extLst>
            </p:cNvPr>
            <p:cNvSpPr/>
            <p:nvPr/>
          </p:nvSpPr>
          <p:spPr>
            <a:xfrm>
              <a:off x="2268486" y="2437694"/>
              <a:ext cx="1326445" cy="7947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C183D7F6-B498-43B3-948B-1728B52AA6E4}">
                  <adec:decorative xmlns:adec="http://schemas.microsoft.com/office/drawing/2017/decorative" val="1"/>
                </a:ext>
              </a:extLst>
            </p:cNvPr>
            <p:cNvSpPr txBox="1"/>
            <p:nvPr/>
          </p:nvSpPr>
          <p:spPr>
            <a:xfrm>
              <a:off x="2283946" y="2461398"/>
              <a:ext cx="14422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Confirmer Consults Effort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lowchart: Decision 16">
              <a:extLst>
                <a:ext uri="{C183D7F6-B498-43B3-948B-1728B52AA6E4}">
                  <adec:decorative xmlns:adec="http://schemas.microsoft.com/office/drawing/2017/decorative" val="1"/>
                </a:ext>
              </a:extLst>
            </p:cNvPr>
            <p:cNvSpPr/>
            <p:nvPr/>
          </p:nvSpPr>
          <p:spPr>
            <a:xfrm>
              <a:off x="3817214" y="3462164"/>
              <a:ext cx="1379029"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C183D7F6-B498-43B3-948B-1728B52AA6E4}">
                  <adec:decorative xmlns:adec="http://schemas.microsoft.com/office/drawing/2017/decorative" val="1"/>
                </a:ext>
              </a:extLst>
            </p:cNvPr>
            <p:cNvSpPr/>
            <p:nvPr/>
          </p:nvSpPr>
          <p:spPr>
            <a:xfrm>
              <a:off x="2271557" y="3398924"/>
              <a:ext cx="1375757" cy="13141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C183D7F6-B498-43B3-948B-1728B52AA6E4}">
                  <adec:decorative xmlns:adec="http://schemas.microsoft.com/office/drawing/2017/decorative" val="1"/>
                </a:ext>
              </a:extLst>
            </p:cNvPr>
            <p:cNvSpPr txBox="1"/>
            <p:nvPr/>
          </p:nvSpPr>
          <p:spPr>
            <a:xfrm>
              <a:off x="2318667" y="3512551"/>
              <a:ext cx="13565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Reviews Project Statement with Confirmer</a:t>
              </a:r>
            </a:p>
          </p:txBody>
        </p:sp>
        <p:sp>
          <p:nvSpPr>
            <p:cNvPr id="20" name="TextBox 19">
              <a:extLst>
                <a:ext uri="{C183D7F6-B498-43B3-948B-1728B52AA6E4}">
                  <adec:decorative xmlns:adec="http://schemas.microsoft.com/office/drawing/2017/decorative" val="1"/>
                </a:ext>
              </a:extLst>
            </p:cNvPr>
            <p:cNvSpPr txBox="1"/>
            <p:nvPr/>
          </p:nvSpPr>
          <p:spPr>
            <a:xfrm>
              <a:off x="4097870" y="3632644"/>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an effort change required?</a:t>
              </a:r>
            </a:p>
          </p:txBody>
        </p:sp>
        <p:sp>
          <p:nvSpPr>
            <p:cNvPr id="23" name="Flowchart: Predefined Process 22">
              <a:extLst>
                <a:ext uri="{C183D7F6-B498-43B3-948B-1728B52AA6E4}">
                  <adec:decorative xmlns:adec="http://schemas.microsoft.com/office/drawing/2017/decorative" val="1"/>
                </a:ext>
              </a:extLst>
            </p:cNvPr>
            <p:cNvSpPr/>
            <p:nvPr/>
          </p:nvSpPr>
          <p:spPr>
            <a:xfrm>
              <a:off x="9784361" y="4349082"/>
              <a:ext cx="1370802" cy="668562"/>
            </a:xfrm>
            <a:prstGeom prst="flowChartPredefinedProcess">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C183D7F6-B498-43B3-948B-1728B52AA6E4}">
                  <adec:decorative xmlns:adec="http://schemas.microsoft.com/office/drawing/2017/decorative" val="1"/>
                </a:ext>
              </a:extLst>
            </p:cNvPr>
            <p:cNvSpPr txBox="1"/>
            <p:nvPr/>
          </p:nvSpPr>
          <p:spPr>
            <a:xfrm>
              <a:off x="9840946" y="4371313"/>
              <a:ext cx="1261507" cy="646331"/>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 is processed – data uploaded to ECC</a:t>
              </a:r>
            </a:p>
          </p:txBody>
        </p:sp>
        <p:sp>
          <p:nvSpPr>
            <p:cNvPr id="25" name="Flowchart: Document 24">
              <a:extLst>
                <a:ext uri="{C183D7F6-B498-43B3-948B-1728B52AA6E4}">
                  <adec:decorative xmlns:adec="http://schemas.microsoft.com/office/drawing/2017/decorative" val="1"/>
                </a:ext>
              </a:extLst>
            </p:cNvPr>
            <p:cNvSpPr/>
            <p:nvPr/>
          </p:nvSpPr>
          <p:spPr>
            <a:xfrm>
              <a:off x="5237862" y="5816473"/>
              <a:ext cx="1201117" cy="842500"/>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C183D7F6-B498-43B3-948B-1728B52AA6E4}">
                  <adec:decorative xmlns:adec="http://schemas.microsoft.com/office/drawing/2017/decorative" val="1"/>
                </a:ext>
              </a:extLst>
            </p:cNvPr>
            <p:cNvSpPr txBox="1"/>
            <p:nvPr/>
          </p:nvSpPr>
          <p:spPr>
            <a:xfrm>
              <a:off x="5297234" y="5881653"/>
              <a:ext cx="1251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Updated</a:t>
              </a:r>
            </a:p>
          </p:txBody>
        </p:sp>
        <p:sp>
          <p:nvSpPr>
            <p:cNvPr id="32" name="TextBox 31">
              <a:extLst>
                <a:ext uri="{C183D7F6-B498-43B3-948B-1728B52AA6E4}">
                  <adec:decorative xmlns:adec="http://schemas.microsoft.com/office/drawing/2017/decorative" val="1"/>
                </a:ext>
              </a:extLst>
            </p:cNvPr>
            <p:cNvSpPr txBox="1"/>
            <p:nvPr/>
          </p:nvSpPr>
          <p:spPr>
            <a:xfrm>
              <a:off x="3884749" y="1312958"/>
              <a:ext cx="4572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39" name="TextBox 38">
              <a:extLst>
                <a:ext uri="{C183D7F6-B498-43B3-948B-1728B52AA6E4}">
                  <adec:decorative xmlns:adec="http://schemas.microsoft.com/office/drawing/2017/decorative" val="1"/>
                </a:ext>
              </a:extLst>
            </p:cNvPr>
            <p:cNvSpPr txBox="1"/>
            <p:nvPr/>
          </p:nvSpPr>
          <p:spPr>
            <a:xfrm>
              <a:off x="3072112" y="2182487"/>
              <a:ext cx="346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0" name="TextBox 49">
              <a:extLst>
                <a:ext uri="{C183D7F6-B498-43B3-948B-1728B52AA6E4}">
                  <adec:decorative xmlns:adec="http://schemas.microsoft.com/office/drawing/2017/decorative" val="1"/>
                </a:ext>
              </a:extLst>
            </p:cNvPr>
            <p:cNvSpPr txBox="1"/>
            <p:nvPr/>
          </p:nvSpPr>
          <p:spPr>
            <a:xfrm>
              <a:off x="5342789" y="3680599"/>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5" name="TextBox 54">
              <a:extLst>
                <a:ext uri="{C183D7F6-B498-43B3-948B-1728B52AA6E4}">
                  <adec:decorative xmlns:adec="http://schemas.microsoft.com/office/drawing/2017/decorative" val="1"/>
                </a:ext>
              </a:extLst>
            </p:cNvPr>
            <p:cNvSpPr txBox="1"/>
            <p:nvPr/>
          </p:nvSpPr>
          <p:spPr>
            <a:xfrm>
              <a:off x="4076341" y="456794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36" name="Down Arrow Callout 35">
              <a:extLst>
                <a:ext uri="{C183D7F6-B498-43B3-948B-1728B52AA6E4}">
                  <adec:decorative xmlns:adec="http://schemas.microsoft.com/office/drawing/2017/decorative" val="1"/>
                </a:ext>
              </a:extLst>
            </p:cNvPr>
            <p:cNvSpPr/>
            <p:nvPr/>
          </p:nvSpPr>
          <p:spPr>
            <a:xfrm>
              <a:off x="9690525" y="3440440"/>
              <a:ext cx="1558474" cy="900414"/>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C183D7F6-B498-43B3-948B-1728B52AA6E4}">
                  <adec:decorative xmlns:adec="http://schemas.microsoft.com/office/drawing/2017/decorative" val="1"/>
                </a:ext>
              </a:extLst>
            </p:cNvPr>
            <p:cNvSpPr txBox="1"/>
            <p:nvPr/>
          </p:nvSpPr>
          <p:spPr>
            <a:xfrm>
              <a:off x="9737377" y="3403209"/>
              <a:ext cx="1365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Salary Transfer Processed</a:t>
              </a:r>
            </a:p>
          </p:txBody>
        </p:sp>
        <p:sp>
          <p:nvSpPr>
            <p:cNvPr id="56" name="Flowchart: Decision 55">
              <a:extLst>
                <a:ext uri="{C183D7F6-B498-43B3-948B-1728B52AA6E4}">
                  <adec:decorative xmlns:adec="http://schemas.microsoft.com/office/drawing/2017/decorative" val="1"/>
                </a:ext>
              </a:extLst>
            </p:cNvPr>
            <p:cNvSpPr/>
            <p:nvPr/>
          </p:nvSpPr>
          <p:spPr>
            <a:xfrm>
              <a:off x="8873169" y="5551040"/>
              <a:ext cx="1381181"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C183D7F6-B498-43B3-948B-1728B52AA6E4}">
                  <adec:decorative xmlns:adec="http://schemas.microsoft.com/office/drawing/2017/decorative" val="1"/>
                </a:ext>
              </a:extLst>
            </p:cNvPr>
            <p:cNvSpPr txBox="1"/>
            <p:nvPr/>
          </p:nvSpPr>
          <p:spPr>
            <a:xfrm>
              <a:off x="9136956" y="5721520"/>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 required?</a:t>
              </a:r>
            </a:p>
          </p:txBody>
        </p:sp>
        <p:sp>
          <p:nvSpPr>
            <p:cNvPr id="58" name="TextBox 57">
              <a:extLst>
                <a:ext uri="{C183D7F6-B498-43B3-948B-1728B52AA6E4}">
                  <adec:decorative xmlns:adec="http://schemas.microsoft.com/office/drawing/2017/decorative" val="1"/>
                </a:ext>
              </a:extLst>
            </p:cNvPr>
            <p:cNvSpPr txBox="1"/>
            <p:nvPr/>
          </p:nvSpPr>
          <p:spPr>
            <a:xfrm>
              <a:off x="8873169" y="5264786"/>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60" name="TextBox 59">
              <a:extLst>
                <a:ext uri="{C183D7F6-B498-43B3-948B-1728B52AA6E4}">
                  <adec:decorative xmlns:adec="http://schemas.microsoft.com/office/drawing/2017/decorative" val="1"/>
                </a:ext>
              </a:extLst>
            </p:cNvPr>
            <p:cNvSpPr txBox="1"/>
            <p:nvPr/>
          </p:nvSpPr>
          <p:spPr>
            <a:xfrm>
              <a:off x="8521815" y="612672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3" name="Rectangle 62">
              <a:extLst>
                <a:ext uri="{C183D7F6-B498-43B3-948B-1728B52AA6E4}">
                  <adec:decorative xmlns:adec="http://schemas.microsoft.com/office/drawing/2017/decorative" val="1"/>
                </a:ext>
              </a:extLst>
            </p:cNvPr>
            <p:cNvSpPr/>
            <p:nvPr/>
          </p:nvSpPr>
          <p:spPr>
            <a:xfrm>
              <a:off x="7152328" y="3344178"/>
              <a:ext cx="1316808" cy="13556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C183D7F6-B498-43B3-948B-1728B52AA6E4}">
                  <adec:decorative xmlns:adec="http://schemas.microsoft.com/office/drawing/2017/decorative" val="1"/>
                </a:ext>
              </a:extLst>
            </p:cNvPr>
            <p:cNvSpPr txBox="1"/>
            <p:nvPr/>
          </p:nvSpPr>
          <p:spPr>
            <a:xfrm>
              <a:off x="7188603" y="3380430"/>
              <a:ext cx="1308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Initiates Salary Transfer in KFS</a:t>
              </a:r>
            </a:p>
          </p:txBody>
        </p:sp>
        <p:cxnSp>
          <p:nvCxnSpPr>
            <p:cNvPr id="7" name="Straight Connector 6">
              <a:extLst>
                <a:ext uri="{C183D7F6-B498-43B3-948B-1728B52AA6E4}">
                  <adec:decorative xmlns:adec="http://schemas.microsoft.com/office/drawing/2017/decorative" val="1"/>
                </a:ext>
              </a:extLst>
            </p:cNvPr>
            <p:cNvCxnSpPr>
              <a:endCxn id="9" idx="1"/>
            </p:cNvCxnSpPr>
            <p:nvPr/>
          </p:nvCxnSpPr>
          <p:spPr>
            <a:xfrm>
              <a:off x="1856034" y="1592602"/>
              <a:ext cx="3133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D319A95-8FA1-4C59-8AF5-6563000E7AA3}"/>
                </a:ext>
                <a:ext uri="{C183D7F6-B498-43B3-948B-1728B52AA6E4}">
                  <adec:decorative xmlns:adec="http://schemas.microsoft.com/office/drawing/2017/decorative" val="1"/>
                </a:ext>
              </a:extLst>
            </p:cNvPr>
            <p:cNvCxnSpPr>
              <a:stCxn id="9" idx="3"/>
            </p:cNvCxnSpPr>
            <p:nvPr/>
          </p:nvCxnSpPr>
          <p:spPr>
            <a:xfrm>
              <a:off x="3683441" y="1592602"/>
              <a:ext cx="88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E60430-78DF-4522-B5E5-5597431BC72B}"/>
                </a:ext>
                <a:ext uri="{C183D7F6-B498-43B3-948B-1728B52AA6E4}">
                  <adec:decorative xmlns:adec="http://schemas.microsoft.com/office/drawing/2017/decorative" val="1"/>
                </a:ext>
              </a:extLst>
            </p:cNvPr>
            <p:cNvCxnSpPr/>
            <p:nvPr/>
          </p:nvCxnSpPr>
          <p:spPr>
            <a:xfrm>
              <a:off x="5777345" y="1543790"/>
              <a:ext cx="52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A060F60-90C9-4728-8461-9C116D745FE7}"/>
                </a:ext>
                <a:ext uri="{C183D7F6-B498-43B3-948B-1728B52AA6E4}">
                  <adec:decorative xmlns:adec="http://schemas.microsoft.com/office/drawing/2017/decorative" val="1"/>
                </a:ext>
              </a:extLst>
            </p:cNvPr>
            <p:cNvCxnSpPr>
              <a:endCxn id="17" idx="1"/>
            </p:cNvCxnSpPr>
            <p:nvPr/>
          </p:nvCxnSpPr>
          <p:spPr>
            <a:xfrm>
              <a:off x="3675211" y="3955809"/>
              <a:ext cx="1420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86FFE3-546B-45D6-8D58-AA72EDA0D9F8}"/>
                </a:ext>
                <a:ext uri="{C183D7F6-B498-43B3-948B-1728B52AA6E4}">
                  <adec:decorative xmlns:adec="http://schemas.microsoft.com/office/drawing/2017/decorative" val="1"/>
                </a:ext>
              </a:extLst>
            </p:cNvPr>
            <p:cNvCxnSpPr>
              <a:stCxn id="9" idx="2"/>
            </p:cNvCxnSpPr>
            <p:nvPr/>
          </p:nvCxnSpPr>
          <p:spPr>
            <a:xfrm flipH="1">
              <a:off x="2926415" y="2199431"/>
              <a:ext cx="1" cy="21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99133BA-70BC-45B0-ADDA-354F4CAE8E78}"/>
                </a:ext>
                <a:ext uri="{C183D7F6-B498-43B3-948B-1728B52AA6E4}">
                  <adec:decorative xmlns:adec="http://schemas.microsoft.com/office/drawing/2017/decorative" val="1"/>
                </a:ext>
              </a:extLst>
            </p:cNvPr>
            <p:cNvCxnSpPr>
              <a:stCxn id="15" idx="2"/>
            </p:cNvCxnSpPr>
            <p:nvPr/>
          </p:nvCxnSpPr>
          <p:spPr>
            <a:xfrm flipH="1">
              <a:off x="2926415" y="3232403"/>
              <a:ext cx="5294" cy="111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C183D7F6-B498-43B3-948B-1728B52AA6E4}">
                  <adec:decorative xmlns:adec="http://schemas.microsoft.com/office/drawing/2017/decorative" val="1"/>
                </a:ext>
              </a:extLst>
            </p:cNvPr>
            <p:cNvCxnSpPr>
              <a:cxnSpLocks/>
              <a:stCxn id="24" idx="2"/>
              <a:endCxn id="56" idx="3"/>
            </p:cNvCxnSpPr>
            <p:nvPr/>
          </p:nvCxnSpPr>
          <p:spPr>
            <a:xfrm rot="5400000">
              <a:off x="9849504" y="5422490"/>
              <a:ext cx="1027042" cy="2173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C183D7F6-B498-43B3-948B-1728B52AA6E4}">
                  <adec:decorative xmlns:adec="http://schemas.microsoft.com/office/drawing/2017/decorative" val="1"/>
                </a:ext>
              </a:extLst>
            </p:cNvPr>
            <p:cNvCxnSpPr>
              <a:cxnSpLocks/>
              <a:stCxn id="56" idx="0"/>
              <a:endCxn id="63" idx="2"/>
            </p:cNvCxnSpPr>
            <p:nvPr/>
          </p:nvCxnSpPr>
          <p:spPr>
            <a:xfrm rot="16200000" flipV="1">
              <a:off x="8261625" y="4248905"/>
              <a:ext cx="851242" cy="17530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C183D7F6-B498-43B3-948B-1728B52AA6E4}">
                  <adec:decorative xmlns:adec="http://schemas.microsoft.com/office/drawing/2017/decorative" val="1"/>
                </a:ext>
              </a:extLst>
            </p:cNvPr>
            <p:cNvCxnSpPr>
              <a:stCxn id="25" idx="1"/>
              <a:endCxn id="5" idx="2"/>
            </p:cNvCxnSpPr>
            <p:nvPr/>
          </p:nvCxnSpPr>
          <p:spPr>
            <a:xfrm rot="10800000">
              <a:off x="1069136" y="2093823"/>
              <a:ext cx="4168727" cy="41439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B52C8-7496-4CFE-B616-0C4DFA019A88}"/>
                </a:ext>
                <a:ext uri="{C183D7F6-B498-43B3-948B-1728B52AA6E4}">
                  <adec:decorative xmlns:adec="http://schemas.microsoft.com/office/drawing/2017/decorative" val="1"/>
                </a:ext>
              </a:extLst>
            </p:cNvPr>
            <p:cNvCxnSpPr>
              <a:cxnSpLocks/>
            </p:cNvCxnSpPr>
            <p:nvPr/>
          </p:nvCxnSpPr>
          <p:spPr>
            <a:xfrm flipH="1">
              <a:off x="6438979" y="6044686"/>
              <a:ext cx="2434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778DB2-3A9B-4D37-A7CA-3763ACF3D50A}"/>
                </a:ext>
                <a:ext uri="{C183D7F6-B498-43B3-948B-1728B52AA6E4}">
                  <adec:decorative xmlns:adec="http://schemas.microsoft.com/office/drawing/2017/decorative" val="1"/>
                </a:ext>
              </a:extLst>
            </p:cNvPr>
            <p:cNvCxnSpPr>
              <a:cxnSpLocks/>
              <a:stCxn id="17" idx="2"/>
              <a:endCxn id="5" idx="2"/>
            </p:cNvCxnSpPr>
            <p:nvPr/>
          </p:nvCxnSpPr>
          <p:spPr>
            <a:xfrm rot="5400000" flipH="1">
              <a:off x="1610115" y="1552842"/>
              <a:ext cx="2355634" cy="3437594"/>
            </a:xfrm>
            <a:prstGeom prst="bentConnector3">
              <a:avLst>
                <a:gd name="adj1" fmla="val -215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05C768-9C39-4FD1-B95E-A058FDF7D6FF}"/>
                </a:ext>
                <a:ext uri="{C183D7F6-B498-43B3-948B-1728B52AA6E4}">
                  <adec:decorative xmlns:adec="http://schemas.microsoft.com/office/drawing/2017/decorative" val="1"/>
                </a:ext>
              </a:extLst>
            </p:cNvPr>
            <p:cNvCxnSpPr/>
            <p:nvPr/>
          </p:nvCxnSpPr>
          <p:spPr>
            <a:xfrm>
              <a:off x="8469136" y="3912517"/>
              <a:ext cx="12213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0D47BF-DDBB-47F8-80AC-9276F561884C}"/>
                </a:ext>
                <a:ext uri="{C183D7F6-B498-43B3-948B-1728B52AA6E4}">
                  <adec:decorative xmlns:adec="http://schemas.microsoft.com/office/drawing/2017/decorative" val="1"/>
                </a:ext>
              </a:extLst>
            </p:cNvPr>
            <p:cNvCxnSpPr>
              <a:cxnSpLocks/>
              <a:stCxn id="17" idx="3"/>
            </p:cNvCxnSpPr>
            <p:nvPr/>
          </p:nvCxnSpPr>
          <p:spPr>
            <a:xfrm flipV="1">
              <a:off x="5196243" y="3911431"/>
              <a:ext cx="1992360" cy="4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3F190EA-36CC-4255-B98A-54B6932C16E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45415" y="2895450"/>
              <a:ext cx="762000" cy="263899"/>
            </a:xfrm>
            <a:prstGeom prst="rect">
              <a:avLst/>
            </a:prstGeom>
          </p:spPr>
        </p:pic>
      </p:grpSp>
      <p:sp>
        <p:nvSpPr>
          <p:cNvPr id="33" name="Content Placeholder 32">
            <a:extLst>
              <a:ext uri="{FF2B5EF4-FFF2-40B4-BE49-F238E27FC236}">
                <a16:creationId xmlns:a16="http://schemas.microsoft.com/office/drawing/2014/main" id="{EB891D6A-02E8-5A47-5F3D-7C62E850D300}"/>
              </a:ext>
            </a:extLst>
          </p:cNvPr>
          <p:cNvSpPr>
            <a:spLocks noGrp="1"/>
          </p:cNvSpPr>
          <p:nvPr>
            <p:ph sz="quarter" idx="13"/>
          </p:nvPr>
        </p:nvSpPr>
        <p:spPr>
          <a:xfrm>
            <a:off x="7842628" y="1983565"/>
            <a:ext cx="4349372" cy="927456"/>
          </a:xfrm>
        </p:spPr>
        <p:txBody>
          <a:bodyPr>
            <a:normAutofit/>
          </a:bodyPr>
          <a:lstStyle/>
          <a:p>
            <a:pPr lvl="0" defTabSz="914400">
              <a:lnSpc>
                <a:spcPct val="100000"/>
              </a:lnSpc>
              <a:spcBef>
                <a:spcPts val="0"/>
              </a:spcBef>
              <a:spcAft>
                <a:spcPts val="0"/>
              </a:spcAft>
              <a:buClrTx/>
              <a:buSzTx/>
            </a:pPr>
            <a:r>
              <a:rPr lang="en-US" sz="1600" dirty="0">
                <a:solidFill>
                  <a:prstClr val="black"/>
                </a:solidFill>
              </a:rPr>
              <a:t>Salary transfers affecting a project statement in the confirmation period must be fully routed and approved by March 20th.</a:t>
            </a:r>
          </a:p>
        </p:txBody>
      </p:sp>
    </p:spTree>
    <p:extLst>
      <p:ext uri="{BB962C8B-B14F-4D97-AF65-F5344CB8AC3E}">
        <p14:creationId xmlns:p14="http://schemas.microsoft.com/office/powerpoint/2010/main" val="1201531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a:xfrm>
            <a:off x="995065" y="531286"/>
            <a:ext cx="9564560" cy="382156"/>
          </a:xfrm>
          <a:prstGeom prst="rect">
            <a:avLst/>
          </a:prstGeom>
        </p:spPr>
        <p:txBody>
          <a:bodyPr vert="horz" wrap="square" lIns="0" tIns="12700" rIns="0" bIns="0" rtlCol="0" anchor="ctr">
            <a:spAutoFit/>
          </a:bodyPr>
          <a:lstStyle/>
          <a:p>
            <a:pPr marL="12700" algn="ctr">
              <a:lnSpc>
                <a:spcPct val="100000"/>
              </a:lnSpc>
              <a:spcBef>
                <a:spcPts val="100"/>
              </a:spcBef>
            </a:pPr>
            <a:r>
              <a:rPr lang="en-US" sz="2400" b="1" spc="-5" dirty="0" err="1"/>
              <a:t>Econfirm</a:t>
            </a:r>
            <a:r>
              <a:rPr lang="en-US" sz="2400" b="1" spc="-5" dirty="0"/>
              <a:t> initiated revisions - project Statement Workflow</a:t>
            </a:r>
            <a:endParaRPr sz="2400" b="1" dirty="0"/>
          </a:p>
        </p:txBody>
      </p:sp>
      <p:grpSp>
        <p:nvGrpSpPr>
          <p:cNvPr id="30" name="Group 29" descr="Flow chart depicting &quot;Econfirm initiated revisions - project statement workflow&quot;. It starts with the status &quot;Project Statement Ready for Confirmation&quot;. If answer to the question &quot;Confirmer Reviews. Is Effort Accurate?&quot; is yes then it leads to &quot;Project Statement Confirmed&quot; which further leads to &quot;Project Statement Final&quot;. If answer is no then &quot;PI Requests Revision&quot; and &quot;Effort Coordinator Receives Notification Project Statement 'Revision Requested' Status&quot; which leads to the question &quot;Is an effort change required?&quot;. If answer to the question is no then &quot;Effort Coordinator Disapproves&quot; and it leads back to &quot;Project Statement Ready for Confirmation&quot;; else &quot;Effort Coordinator Approves - Project Statement 'Revision Pending' Status&quot;, &quot;Effort Coordinator Initiates Salary Transfer in KFS&quot;, and &quot;Salary Transfer Processed&quot;, &quot;ST is processed – data uploaded to ECC&quot;, which leads to the question &quot;Additional change required?&quot;. If the answer to the question is yes then &quot;Effort Coordinator clicks 'Post and Maintain'&quot; which leads back to &quot;Effort Coordinator Initiates Salary Transfer in KFS&quot;; else &quot;Effort Coordinator clicks 'Post'&quot; and &quot;Project Statement Updated&quot; which leads back to &quot;Project Statement Ready for Confirmation&quot;.">
            <a:extLst>
              <a:ext uri="{FF2B5EF4-FFF2-40B4-BE49-F238E27FC236}">
                <a16:creationId xmlns:a16="http://schemas.microsoft.com/office/drawing/2014/main" id="{C7A44A28-008D-7367-A955-B3387898A000}"/>
              </a:ext>
            </a:extLst>
          </p:cNvPr>
          <p:cNvGrpSpPr/>
          <p:nvPr/>
        </p:nvGrpSpPr>
        <p:grpSpPr>
          <a:xfrm>
            <a:off x="243258" y="985773"/>
            <a:ext cx="11005741" cy="5673200"/>
            <a:chOff x="243258" y="985773"/>
            <a:chExt cx="11005741" cy="5673200"/>
          </a:xfrm>
        </p:grpSpPr>
        <p:sp>
          <p:nvSpPr>
            <p:cNvPr id="5" name="Rectangle 4">
              <a:extLst>
                <a:ext uri="{C183D7F6-B498-43B3-948B-1728B52AA6E4}">
                  <adec:decorative xmlns:adec="http://schemas.microsoft.com/office/drawing/2017/decorative" val="1"/>
                </a:ext>
              </a:extLst>
            </p:cNvPr>
            <p:cNvSpPr/>
            <p:nvPr/>
          </p:nvSpPr>
          <p:spPr>
            <a:xfrm>
              <a:off x="243258" y="1015190"/>
              <a:ext cx="1651754" cy="10786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C183D7F6-B498-43B3-948B-1728B52AA6E4}">
                  <adec:decorative xmlns:adec="http://schemas.microsoft.com/office/drawing/2017/decorative" val="1"/>
                </a:ext>
              </a:extLst>
            </p:cNvPr>
            <p:cNvSpPr txBox="1"/>
            <p:nvPr/>
          </p:nvSpPr>
          <p:spPr>
            <a:xfrm>
              <a:off x="278208" y="1221551"/>
              <a:ext cx="16694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Ready for Confirmation</a:t>
              </a:r>
            </a:p>
          </p:txBody>
        </p:sp>
        <p:sp>
          <p:nvSpPr>
            <p:cNvPr id="9" name="Flowchart: Decision 8">
              <a:extLst>
                <a:ext uri="{C183D7F6-B498-43B3-948B-1728B52AA6E4}">
                  <adec:decorative xmlns:adec="http://schemas.microsoft.com/office/drawing/2017/decorative" val="1"/>
                </a:ext>
              </a:extLst>
            </p:cNvPr>
            <p:cNvSpPr/>
            <p:nvPr/>
          </p:nvSpPr>
          <p:spPr>
            <a:xfrm>
              <a:off x="2169390" y="985773"/>
              <a:ext cx="1514051" cy="1213658"/>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C183D7F6-B498-43B3-948B-1728B52AA6E4}">
                  <adec:decorative xmlns:adec="http://schemas.microsoft.com/office/drawing/2017/decorative" val="1"/>
                </a:ext>
              </a:extLst>
            </p:cNvPr>
            <p:cNvSpPr txBox="1"/>
            <p:nvPr/>
          </p:nvSpPr>
          <p:spPr>
            <a:xfrm>
              <a:off x="2537634" y="1137096"/>
              <a:ext cx="889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Confirmer Reviews. Is Effort Accurate?</a:t>
              </a:r>
            </a:p>
          </p:txBody>
        </p:sp>
        <p:sp>
          <p:nvSpPr>
            <p:cNvPr id="11" name="Rectangle 10">
              <a:extLst>
                <a:ext uri="{C183D7F6-B498-43B3-948B-1728B52AA6E4}">
                  <adec:decorative xmlns:adec="http://schemas.microsoft.com/office/drawing/2017/decorative" val="1"/>
                </a:ext>
              </a:extLst>
            </p:cNvPr>
            <p:cNvSpPr/>
            <p:nvPr/>
          </p:nvSpPr>
          <p:spPr>
            <a:xfrm>
              <a:off x="4563684" y="1021175"/>
              <a:ext cx="1213661" cy="933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C183D7F6-B498-43B3-948B-1728B52AA6E4}">
                  <adec:decorative xmlns:adec="http://schemas.microsoft.com/office/drawing/2017/decorative" val="1"/>
                </a:ext>
              </a:extLst>
            </p:cNvPr>
            <p:cNvSpPr txBox="1"/>
            <p:nvPr/>
          </p:nvSpPr>
          <p:spPr>
            <a:xfrm>
              <a:off x="4705395" y="1192231"/>
              <a:ext cx="12136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Confirmed</a:t>
              </a:r>
            </a:p>
          </p:txBody>
        </p:sp>
        <p:sp>
          <p:nvSpPr>
            <p:cNvPr id="13" name="Flowchart: Terminator 12">
              <a:extLst>
                <a:ext uri="{C183D7F6-B498-43B3-948B-1728B52AA6E4}">
                  <adec:decorative xmlns:adec="http://schemas.microsoft.com/office/drawing/2017/decorative" val="1"/>
                </a:ext>
              </a:extLst>
            </p:cNvPr>
            <p:cNvSpPr/>
            <p:nvPr/>
          </p:nvSpPr>
          <p:spPr>
            <a:xfrm>
              <a:off x="6300206" y="1057562"/>
              <a:ext cx="1986742" cy="771161"/>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TextBox 13">
              <a:extLst>
                <a:ext uri="{C183D7F6-B498-43B3-948B-1728B52AA6E4}">
                  <adec:decorative xmlns:adec="http://schemas.microsoft.com/office/drawing/2017/decorative" val="1"/>
                </a:ext>
              </a:extLst>
            </p:cNvPr>
            <p:cNvSpPr txBox="1"/>
            <p:nvPr/>
          </p:nvSpPr>
          <p:spPr>
            <a:xfrm>
              <a:off x="6599796" y="1257208"/>
              <a:ext cx="1589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Final</a:t>
              </a:r>
            </a:p>
          </p:txBody>
        </p:sp>
        <p:sp>
          <p:nvSpPr>
            <p:cNvPr id="15" name="Rectangle 14">
              <a:extLst>
                <a:ext uri="{C183D7F6-B498-43B3-948B-1728B52AA6E4}">
                  <adec:decorative xmlns:adec="http://schemas.microsoft.com/office/drawing/2017/decorative" val="1"/>
                </a:ext>
              </a:extLst>
            </p:cNvPr>
            <p:cNvSpPr/>
            <p:nvPr/>
          </p:nvSpPr>
          <p:spPr>
            <a:xfrm>
              <a:off x="2268486" y="2437694"/>
              <a:ext cx="1326445" cy="7947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C183D7F6-B498-43B3-948B-1728B52AA6E4}">
                  <adec:decorative xmlns:adec="http://schemas.microsoft.com/office/drawing/2017/decorative" val="1"/>
                </a:ext>
              </a:extLst>
            </p:cNvPr>
            <p:cNvSpPr txBox="1"/>
            <p:nvPr/>
          </p:nvSpPr>
          <p:spPr>
            <a:xfrm>
              <a:off x="2253591" y="2604215"/>
              <a:ext cx="1442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PI Requests Revision</a:t>
              </a:r>
            </a:p>
          </p:txBody>
        </p:sp>
        <p:sp>
          <p:nvSpPr>
            <p:cNvPr id="17" name="Flowchart: Decision 16">
              <a:extLst>
                <a:ext uri="{C183D7F6-B498-43B3-948B-1728B52AA6E4}">
                  <adec:decorative xmlns:adec="http://schemas.microsoft.com/office/drawing/2017/decorative" val="1"/>
                </a:ext>
              </a:extLst>
            </p:cNvPr>
            <p:cNvSpPr/>
            <p:nvPr/>
          </p:nvSpPr>
          <p:spPr>
            <a:xfrm>
              <a:off x="3817214" y="3462164"/>
              <a:ext cx="1379029"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C183D7F6-B498-43B3-948B-1728B52AA6E4}">
                  <adec:decorative xmlns:adec="http://schemas.microsoft.com/office/drawing/2017/decorative" val="1"/>
                </a:ext>
              </a:extLst>
            </p:cNvPr>
            <p:cNvSpPr/>
            <p:nvPr/>
          </p:nvSpPr>
          <p:spPr>
            <a:xfrm>
              <a:off x="2271557" y="3398924"/>
              <a:ext cx="1375757" cy="13141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C183D7F6-B498-43B3-948B-1728B52AA6E4}">
                  <adec:decorative xmlns:adec="http://schemas.microsoft.com/office/drawing/2017/decorative" val="1"/>
                </a:ext>
              </a:extLst>
            </p:cNvPr>
            <p:cNvSpPr txBox="1"/>
            <p:nvPr/>
          </p:nvSpPr>
          <p:spPr>
            <a:xfrm>
              <a:off x="2318667" y="3512551"/>
              <a:ext cx="13565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Receives Notification Project Statement “Revision Requested” Status</a:t>
              </a:r>
            </a:p>
          </p:txBody>
        </p:sp>
        <p:sp>
          <p:nvSpPr>
            <p:cNvPr id="20" name="TextBox 19">
              <a:extLst>
                <a:ext uri="{C183D7F6-B498-43B3-948B-1728B52AA6E4}">
                  <adec:decorative xmlns:adec="http://schemas.microsoft.com/office/drawing/2017/decorative" val="1"/>
                </a:ext>
              </a:extLst>
            </p:cNvPr>
            <p:cNvSpPr txBox="1"/>
            <p:nvPr/>
          </p:nvSpPr>
          <p:spPr>
            <a:xfrm>
              <a:off x="4097870" y="3632644"/>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an effort change required?</a:t>
              </a:r>
            </a:p>
          </p:txBody>
        </p:sp>
        <p:sp>
          <p:nvSpPr>
            <p:cNvPr id="23" name="Flowchart: Predefined Process 22">
              <a:extLst>
                <a:ext uri="{C183D7F6-B498-43B3-948B-1728B52AA6E4}">
                  <adec:decorative xmlns:adec="http://schemas.microsoft.com/office/drawing/2017/decorative" val="1"/>
                </a:ext>
              </a:extLst>
            </p:cNvPr>
            <p:cNvSpPr/>
            <p:nvPr/>
          </p:nvSpPr>
          <p:spPr>
            <a:xfrm>
              <a:off x="9784361" y="4349082"/>
              <a:ext cx="1370802" cy="668562"/>
            </a:xfrm>
            <a:prstGeom prst="flowChartPredefined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C183D7F6-B498-43B3-948B-1728B52AA6E4}">
                  <adec:decorative xmlns:adec="http://schemas.microsoft.com/office/drawing/2017/decorative" val="1"/>
                </a:ext>
              </a:extLst>
            </p:cNvPr>
            <p:cNvSpPr txBox="1"/>
            <p:nvPr/>
          </p:nvSpPr>
          <p:spPr>
            <a:xfrm>
              <a:off x="9897532" y="4389714"/>
              <a:ext cx="12576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 is processed – data uploaded to ECC</a:t>
              </a:r>
            </a:p>
          </p:txBody>
        </p:sp>
        <p:sp>
          <p:nvSpPr>
            <p:cNvPr id="25" name="Flowchart: Document 24">
              <a:extLst>
                <a:ext uri="{C183D7F6-B498-43B3-948B-1728B52AA6E4}">
                  <adec:decorative xmlns:adec="http://schemas.microsoft.com/office/drawing/2017/decorative" val="1"/>
                </a:ext>
              </a:extLst>
            </p:cNvPr>
            <p:cNvSpPr/>
            <p:nvPr/>
          </p:nvSpPr>
          <p:spPr>
            <a:xfrm>
              <a:off x="5237862" y="5816473"/>
              <a:ext cx="1201117" cy="842500"/>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C183D7F6-B498-43B3-948B-1728B52AA6E4}">
                  <adec:decorative xmlns:adec="http://schemas.microsoft.com/office/drawing/2017/decorative" val="1"/>
                </a:ext>
              </a:extLst>
            </p:cNvPr>
            <p:cNvSpPr txBox="1"/>
            <p:nvPr/>
          </p:nvSpPr>
          <p:spPr>
            <a:xfrm>
              <a:off x="5297234" y="5881653"/>
              <a:ext cx="1251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Statement Updated</a:t>
              </a:r>
            </a:p>
          </p:txBody>
        </p:sp>
        <p:sp>
          <p:nvSpPr>
            <p:cNvPr id="32" name="TextBox 31">
              <a:extLst>
                <a:ext uri="{C183D7F6-B498-43B3-948B-1728B52AA6E4}">
                  <adec:decorative xmlns:adec="http://schemas.microsoft.com/office/drawing/2017/decorative" val="1"/>
                </a:ext>
              </a:extLst>
            </p:cNvPr>
            <p:cNvSpPr txBox="1"/>
            <p:nvPr/>
          </p:nvSpPr>
          <p:spPr>
            <a:xfrm>
              <a:off x="3884749" y="1312958"/>
              <a:ext cx="4572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39" name="TextBox 38">
              <a:extLst>
                <a:ext uri="{C183D7F6-B498-43B3-948B-1728B52AA6E4}">
                  <adec:decorative xmlns:adec="http://schemas.microsoft.com/office/drawing/2017/decorative" val="1"/>
                </a:ext>
              </a:extLst>
            </p:cNvPr>
            <p:cNvSpPr txBox="1"/>
            <p:nvPr/>
          </p:nvSpPr>
          <p:spPr>
            <a:xfrm>
              <a:off x="3072112" y="2182487"/>
              <a:ext cx="346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50" name="TextBox 49">
              <a:extLst>
                <a:ext uri="{C183D7F6-B498-43B3-948B-1728B52AA6E4}">
                  <adec:decorative xmlns:adec="http://schemas.microsoft.com/office/drawing/2017/decorative" val="1"/>
                </a:ext>
              </a:extLst>
            </p:cNvPr>
            <p:cNvSpPr txBox="1"/>
            <p:nvPr/>
          </p:nvSpPr>
          <p:spPr>
            <a:xfrm>
              <a:off x="5342789" y="3680599"/>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55" name="TextBox 54">
              <a:extLst>
                <a:ext uri="{C183D7F6-B498-43B3-948B-1728B52AA6E4}">
                  <adec:decorative xmlns:adec="http://schemas.microsoft.com/office/drawing/2017/decorative" val="1"/>
                </a:ext>
              </a:extLst>
            </p:cNvPr>
            <p:cNvSpPr txBox="1"/>
            <p:nvPr/>
          </p:nvSpPr>
          <p:spPr>
            <a:xfrm>
              <a:off x="4076341" y="456794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36" name="Down Arrow Callout 35">
              <a:extLst>
                <a:ext uri="{C183D7F6-B498-43B3-948B-1728B52AA6E4}">
                  <adec:decorative xmlns:adec="http://schemas.microsoft.com/office/drawing/2017/decorative" val="1"/>
                </a:ext>
              </a:extLst>
            </p:cNvPr>
            <p:cNvSpPr/>
            <p:nvPr/>
          </p:nvSpPr>
          <p:spPr>
            <a:xfrm>
              <a:off x="9690525" y="3440440"/>
              <a:ext cx="1558474" cy="900414"/>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C183D7F6-B498-43B3-948B-1728B52AA6E4}">
                  <adec:decorative xmlns:adec="http://schemas.microsoft.com/office/drawing/2017/decorative" val="1"/>
                </a:ext>
              </a:extLst>
            </p:cNvPr>
            <p:cNvSpPr txBox="1"/>
            <p:nvPr/>
          </p:nvSpPr>
          <p:spPr>
            <a:xfrm>
              <a:off x="9737377" y="3403209"/>
              <a:ext cx="1365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Salary Transfer Processed</a:t>
              </a:r>
            </a:p>
          </p:txBody>
        </p:sp>
        <p:sp>
          <p:nvSpPr>
            <p:cNvPr id="56" name="Flowchart: Decision 55">
              <a:extLst>
                <a:ext uri="{C183D7F6-B498-43B3-948B-1728B52AA6E4}">
                  <adec:decorative xmlns:adec="http://schemas.microsoft.com/office/drawing/2017/decorative" val="1"/>
                </a:ext>
              </a:extLst>
            </p:cNvPr>
            <p:cNvSpPr/>
            <p:nvPr/>
          </p:nvSpPr>
          <p:spPr>
            <a:xfrm>
              <a:off x="8873169" y="5551040"/>
              <a:ext cx="1381181" cy="987292"/>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C183D7F6-B498-43B3-948B-1728B52AA6E4}">
                  <adec:decorative xmlns:adec="http://schemas.microsoft.com/office/drawing/2017/decorative" val="1"/>
                </a:ext>
              </a:extLst>
            </p:cNvPr>
            <p:cNvSpPr txBox="1"/>
            <p:nvPr/>
          </p:nvSpPr>
          <p:spPr>
            <a:xfrm>
              <a:off x="9136956" y="5721520"/>
              <a:ext cx="9418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change required?</a:t>
              </a:r>
            </a:p>
          </p:txBody>
        </p:sp>
        <p:sp>
          <p:nvSpPr>
            <p:cNvPr id="58" name="TextBox 57">
              <a:extLst>
                <a:ext uri="{C183D7F6-B498-43B3-948B-1728B52AA6E4}">
                  <adec:decorative xmlns:adec="http://schemas.microsoft.com/office/drawing/2017/decorative" val="1"/>
                </a:ext>
              </a:extLst>
            </p:cNvPr>
            <p:cNvSpPr txBox="1"/>
            <p:nvPr/>
          </p:nvSpPr>
          <p:spPr>
            <a:xfrm>
              <a:off x="8873169" y="5264786"/>
              <a:ext cx="42603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60" name="TextBox 59">
              <a:extLst>
                <a:ext uri="{C183D7F6-B498-43B3-948B-1728B52AA6E4}">
                  <adec:decorative xmlns:adec="http://schemas.microsoft.com/office/drawing/2017/decorative" val="1"/>
                </a:ext>
              </a:extLst>
            </p:cNvPr>
            <p:cNvSpPr txBox="1"/>
            <p:nvPr/>
          </p:nvSpPr>
          <p:spPr>
            <a:xfrm>
              <a:off x="8521815" y="6126727"/>
              <a:ext cx="3529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1" name="Rectangle 60">
              <a:extLst>
                <a:ext uri="{C183D7F6-B498-43B3-948B-1728B52AA6E4}">
                  <adec:decorative xmlns:adec="http://schemas.microsoft.com/office/drawing/2017/decorative" val="1"/>
                </a:ext>
              </a:extLst>
            </p:cNvPr>
            <p:cNvSpPr/>
            <p:nvPr/>
          </p:nvSpPr>
          <p:spPr>
            <a:xfrm>
              <a:off x="5659572" y="3337723"/>
              <a:ext cx="1243361" cy="1345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C183D7F6-B498-43B3-948B-1728B52AA6E4}">
                  <adec:decorative xmlns:adec="http://schemas.microsoft.com/office/drawing/2017/decorative" val="1"/>
                </a:ext>
              </a:extLst>
            </p:cNvPr>
            <p:cNvSpPr txBox="1"/>
            <p:nvPr/>
          </p:nvSpPr>
          <p:spPr>
            <a:xfrm>
              <a:off x="5689225" y="3363490"/>
              <a:ext cx="129895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Approves - Project Statement “Revision Pending” Status</a:t>
              </a:r>
            </a:p>
          </p:txBody>
        </p:sp>
        <p:sp>
          <p:nvSpPr>
            <p:cNvPr id="63" name="Rectangle 62">
              <a:extLst>
                <a:ext uri="{C183D7F6-B498-43B3-948B-1728B52AA6E4}">
                  <adec:decorative xmlns:adec="http://schemas.microsoft.com/office/drawing/2017/decorative" val="1"/>
                </a:ext>
              </a:extLst>
            </p:cNvPr>
            <p:cNvSpPr/>
            <p:nvPr/>
          </p:nvSpPr>
          <p:spPr>
            <a:xfrm>
              <a:off x="7152328" y="3344178"/>
              <a:ext cx="1316808" cy="13556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Box 63">
              <a:extLst>
                <a:ext uri="{C183D7F6-B498-43B3-948B-1728B52AA6E4}">
                  <adec:decorative xmlns:adec="http://schemas.microsoft.com/office/drawing/2017/decorative" val="1"/>
                </a:ext>
              </a:extLst>
            </p:cNvPr>
            <p:cNvSpPr txBox="1"/>
            <p:nvPr/>
          </p:nvSpPr>
          <p:spPr>
            <a:xfrm>
              <a:off x="7188603" y="3380430"/>
              <a:ext cx="1308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Initiates Salary Transfer in KFS</a:t>
              </a:r>
            </a:p>
          </p:txBody>
        </p:sp>
        <p:sp>
          <p:nvSpPr>
            <p:cNvPr id="65" name="Rectangle 64">
              <a:extLst>
                <a:ext uri="{C183D7F6-B498-43B3-948B-1728B52AA6E4}">
                  <adec:decorative xmlns:adec="http://schemas.microsoft.com/office/drawing/2017/decorative" val="1"/>
                </a:ext>
              </a:extLst>
            </p:cNvPr>
            <p:cNvSpPr/>
            <p:nvPr/>
          </p:nvSpPr>
          <p:spPr>
            <a:xfrm>
              <a:off x="7188603" y="4925104"/>
              <a:ext cx="1316808" cy="690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C183D7F6-B498-43B3-948B-1728B52AA6E4}">
                  <adec:decorative xmlns:adec="http://schemas.microsoft.com/office/drawing/2017/decorative" val="1"/>
                </a:ext>
              </a:extLst>
            </p:cNvPr>
            <p:cNvSpPr txBox="1"/>
            <p:nvPr/>
          </p:nvSpPr>
          <p:spPr>
            <a:xfrm>
              <a:off x="7197361" y="4941621"/>
              <a:ext cx="1308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clicks “Post and Maintain”</a:t>
              </a:r>
            </a:p>
          </p:txBody>
        </p:sp>
        <p:sp>
          <p:nvSpPr>
            <p:cNvPr id="68" name="Rectangle 67">
              <a:extLst>
                <a:ext uri="{C183D7F6-B498-43B3-948B-1728B52AA6E4}">
                  <adec:decorative xmlns:adec="http://schemas.microsoft.com/office/drawing/2017/decorative" val="1"/>
                </a:ext>
              </a:extLst>
            </p:cNvPr>
            <p:cNvSpPr/>
            <p:nvPr/>
          </p:nvSpPr>
          <p:spPr>
            <a:xfrm>
              <a:off x="7184224" y="5808053"/>
              <a:ext cx="1316808" cy="690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C183D7F6-B498-43B3-948B-1728B52AA6E4}">
                  <adec:decorative xmlns:adec="http://schemas.microsoft.com/office/drawing/2017/decorative" val="1"/>
                </a:ext>
              </a:extLst>
            </p:cNvPr>
            <p:cNvSpPr txBox="1"/>
            <p:nvPr/>
          </p:nvSpPr>
          <p:spPr>
            <a:xfrm>
              <a:off x="7197361" y="5816473"/>
              <a:ext cx="13080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clicks “Post”</a:t>
              </a:r>
            </a:p>
          </p:txBody>
        </p:sp>
        <p:cxnSp>
          <p:nvCxnSpPr>
            <p:cNvPr id="7" name="Straight Connector 6">
              <a:extLst>
                <a:ext uri="{C183D7F6-B498-43B3-948B-1728B52AA6E4}">
                  <adec:decorative xmlns:adec="http://schemas.microsoft.com/office/drawing/2017/decorative" val="1"/>
                </a:ext>
              </a:extLst>
            </p:cNvPr>
            <p:cNvCxnSpPr>
              <a:endCxn id="9" idx="1"/>
            </p:cNvCxnSpPr>
            <p:nvPr/>
          </p:nvCxnSpPr>
          <p:spPr>
            <a:xfrm>
              <a:off x="1856034" y="1592602"/>
              <a:ext cx="3133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D319A95-8FA1-4C59-8AF5-6563000E7AA3}"/>
                </a:ext>
                <a:ext uri="{C183D7F6-B498-43B3-948B-1728B52AA6E4}">
                  <adec:decorative xmlns:adec="http://schemas.microsoft.com/office/drawing/2017/decorative" val="1"/>
                </a:ext>
              </a:extLst>
            </p:cNvPr>
            <p:cNvCxnSpPr>
              <a:stCxn id="9" idx="3"/>
            </p:cNvCxnSpPr>
            <p:nvPr/>
          </p:nvCxnSpPr>
          <p:spPr>
            <a:xfrm>
              <a:off x="3683441" y="1592602"/>
              <a:ext cx="88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E60430-78DF-4522-B5E5-5597431BC72B}"/>
                </a:ext>
                <a:ext uri="{C183D7F6-B498-43B3-948B-1728B52AA6E4}">
                  <adec:decorative xmlns:adec="http://schemas.microsoft.com/office/drawing/2017/decorative" val="1"/>
                </a:ext>
              </a:extLst>
            </p:cNvPr>
            <p:cNvCxnSpPr/>
            <p:nvPr/>
          </p:nvCxnSpPr>
          <p:spPr>
            <a:xfrm>
              <a:off x="5777345" y="1543790"/>
              <a:ext cx="52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212ADC-659D-4A7A-8038-9EEB7AD2F815}"/>
                </a:ext>
                <a:ext uri="{C183D7F6-B498-43B3-948B-1728B52AA6E4}">
                  <adec:decorative xmlns:adec="http://schemas.microsoft.com/office/drawing/2017/decorative" val="1"/>
                </a:ext>
              </a:extLst>
            </p:cNvPr>
            <p:cNvCxnSpPr>
              <a:stCxn id="17" idx="3"/>
            </p:cNvCxnSpPr>
            <p:nvPr/>
          </p:nvCxnSpPr>
          <p:spPr>
            <a:xfrm flipV="1">
              <a:off x="5196243" y="3955809"/>
              <a:ext cx="4501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A060F60-90C9-4728-8461-9C116D745FE7}"/>
                </a:ext>
                <a:ext uri="{C183D7F6-B498-43B3-948B-1728B52AA6E4}">
                  <adec:decorative xmlns:adec="http://schemas.microsoft.com/office/drawing/2017/decorative" val="1"/>
                </a:ext>
              </a:extLst>
            </p:cNvPr>
            <p:cNvCxnSpPr>
              <a:endCxn id="17" idx="1"/>
            </p:cNvCxnSpPr>
            <p:nvPr/>
          </p:nvCxnSpPr>
          <p:spPr>
            <a:xfrm>
              <a:off x="3675211" y="3955809"/>
              <a:ext cx="1420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B9D4E6D-2951-463E-9EFF-B8B4EFCD635A}"/>
                </a:ext>
                <a:ext uri="{C183D7F6-B498-43B3-948B-1728B52AA6E4}">
                  <adec:decorative xmlns:adec="http://schemas.microsoft.com/office/drawing/2017/decorative" val="1"/>
                </a:ext>
              </a:extLst>
            </p:cNvPr>
            <p:cNvCxnSpPr>
              <a:cxnSpLocks/>
            </p:cNvCxnSpPr>
            <p:nvPr/>
          </p:nvCxnSpPr>
          <p:spPr>
            <a:xfrm>
              <a:off x="6902933" y="4055987"/>
              <a:ext cx="2493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86FFE3-546B-45D6-8D58-AA72EDA0D9F8}"/>
                </a:ext>
                <a:ext uri="{C183D7F6-B498-43B3-948B-1728B52AA6E4}">
                  <adec:decorative xmlns:adec="http://schemas.microsoft.com/office/drawing/2017/decorative" val="1"/>
                </a:ext>
              </a:extLst>
            </p:cNvPr>
            <p:cNvCxnSpPr>
              <a:stCxn id="9" idx="2"/>
            </p:cNvCxnSpPr>
            <p:nvPr/>
          </p:nvCxnSpPr>
          <p:spPr>
            <a:xfrm flipH="1">
              <a:off x="2926415" y="2199431"/>
              <a:ext cx="1" cy="21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99133BA-70BC-45B0-ADDA-354F4CAE8E78}"/>
                </a:ext>
                <a:ext uri="{C183D7F6-B498-43B3-948B-1728B52AA6E4}">
                  <adec:decorative xmlns:adec="http://schemas.microsoft.com/office/drawing/2017/decorative" val="1"/>
                </a:ext>
              </a:extLst>
            </p:cNvPr>
            <p:cNvCxnSpPr>
              <a:cxnSpLocks/>
            </p:cNvCxnSpPr>
            <p:nvPr/>
          </p:nvCxnSpPr>
          <p:spPr>
            <a:xfrm>
              <a:off x="2912551" y="3232403"/>
              <a:ext cx="27727" cy="16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3E40CEC-F94D-46AA-AC15-42E4E127CF2B}"/>
                </a:ext>
                <a:ext uri="{C183D7F6-B498-43B3-948B-1728B52AA6E4}">
                  <adec:decorative xmlns:adec="http://schemas.microsoft.com/office/drawing/2017/decorative" val="1"/>
                </a:ext>
              </a:extLst>
            </p:cNvPr>
            <p:cNvCxnSpPr>
              <a:stCxn id="69" idx="1"/>
            </p:cNvCxnSpPr>
            <p:nvPr/>
          </p:nvCxnSpPr>
          <p:spPr>
            <a:xfrm flipH="1" flipV="1">
              <a:off x="6438979" y="6044686"/>
              <a:ext cx="758382" cy="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2543D0A-8746-4E55-A742-1BDE8CBC41D4}"/>
                </a:ext>
                <a:ext uri="{C183D7F6-B498-43B3-948B-1728B52AA6E4}">
                  <adec:decorative xmlns:adec="http://schemas.microsoft.com/office/drawing/2017/decorative" val="1"/>
                </a:ext>
              </a:extLst>
            </p:cNvPr>
            <p:cNvCxnSpPr>
              <a:cxnSpLocks/>
              <a:stCxn id="17" idx="2"/>
            </p:cNvCxnSpPr>
            <p:nvPr/>
          </p:nvCxnSpPr>
          <p:spPr>
            <a:xfrm>
              <a:off x="4506729" y="4449456"/>
              <a:ext cx="0" cy="34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a:extLst>
                <a:ext uri="{C183D7F6-B498-43B3-948B-1728B52AA6E4}">
                  <adec:decorative xmlns:adec="http://schemas.microsoft.com/office/drawing/2017/decorative" val="1"/>
                </a:ext>
              </a:extLst>
            </p:cNvPr>
            <p:cNvCxnSpPr>
              <a:stCxn id="24" idx="2"/>
              <a:endCxn id="56" idx="3"/>
            </p:cNvCxnSpPr>
            <p:nvPr/>
          </p:nvCxnSpPr>
          <p:spPr>
            <a:xfrm rot="5400000">
              <a:off x="9886029" y="5404366"/>
              <a:ext cx="1008641" cy="2719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C183D7F6-B498-43B3-948B-1728B52AA6E4}">
                  <adec:decorative xmlns:adec="http://schemas.microsoft.com/office/drawing/2017/decorative" val="1"/>
                </a:ext>
              </a:extLst>
            </p:cNvPr>
            <p:cNvCxnSpPr>
              <a:stCxn id="56" idx="0"/>
              <a:endCxn id="66" idx="3"/>
            </p:cNvCxnSpPr>
            <p:nvPr/>
          </p:nvCxnSpPr>
          <p:spPr>
            <a:xfrm rot="16200000" flipV="1">
              <a:off x="8891460" y="4878739"/>
              <a:ext cx="286253" cy="10583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C183D7F6-B498-43B3-948B-1728B52AA6E4}">
                  <adec:decorative xmlns:adec="http://schemas.microsoft.com/office/drawing/2017/decorative" val="1"/>
                </a:ext>
              </a:extLst>
            </p:cNvPr>
            <p:cNvCxnSpPr>
              <a:stCxn id="25" idx="1"/>
              <a:endCxn id="5" idx="2"/>
            </p:cNvCxnSpPr>
            <p:nvPr/>
          </p:nvCxnSpPr>
          <p:spPr>
            <a:xfrm rot="10800000">
              <a:off x="1069136" y="2093823"/>
              <a:ext cx="4168727" cy="41439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B52C8-7496-4CFE-B616-0C4DFA019A88}"/>
                </a:ext>
                <a:ext uri="{C183D7F6-B498-43B3-948B-1728B52AA6E4}">
                  <adec:decorative xmlns:adec="http://schemas.microsoft.com/office/drawing/2017/decorative" val="1"/>
                </a:ext>
              </a:extLst>
            </p:cNvPr>
            <p:cNvCxnSpPr>
              <a:endCxn id="69" idx="3"/>
            </p:cNvCxnSpPr>
            <p:nvPr/>
          </p:nvCxnSpPr>
          <p:spPr>
            <a:xfrm flipH="1">
              <a:off x="8505411" y="6044686"/>
              <a:ext cx="367758" cy="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6B7E9F8-F1FE-4C00-97EA-E4C89F1C2000}"/>
                </a:ext>
                <a:ext uri="{C183D7F6-B498-43B3-948B-1728B52AA6E4}">
                  <adec:decorative xmlns:adec="http://schemas.microsoft.com/office/drawing/2017/decorative" val="1"/>
                </a:ext>
              </a:extLst>
            </p:cNvPr>
            <p:cNvCxnSpPr>
              <a:stCxn id="64" idx="3"/>
              <a:endCxn id="36" idx="1"/>
            </p:cNvCxnSpPr>
            <p:nvPr/>
          </p:nvCxnSpPr>
          <p:spPr>
            <a:xfrm flipV="1">
              <a:off x="8496653" y="3680599"/>
              <a:ext cx="1193872" cy="2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A1D51B5-48A2-478F-AC5C-78A432B155B4}"/>
                </a:ext>
                <a:ext uri="{C183D7F6-B498-43B3-948B-1728B52AA6E4}">
                  <adec:decorative xmlns:adec="http://schemas.microsoft.com/office/drawing/2017/decorative" val="1"/>
                </a:ext>
              </a:extLst>
            </p:cNvPr>
            <p:cNvSpPr txBox="1"/>
            <p:nvPr/>
          </p:nvSpPr>
          <p:spPr>
            <a:xfrm>
              <a:off x="3897293" y="4790041"/>
              <a:ext cx="1298950" cy="646331"/>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Effort Coordinator Disapproves</a:t>
              </a:r>
            </a:p>
          </p:txBody>
        </p:sp>
        <p:cxnSp>
          <p:nvCxnSpPr>
            <p:cNvPr id="72" name="Connector: Elbow 71">
              <a:extLst>
                <a:ext uri="{FF2B5EF4-FFF2-40B4-BE49-F238E27FC236}">
                  <a16:creationId xmlns:a16="http://schemas.microsoft.com/office/drawing/2014/main" id="{9A9D6017-0FCB-4B18-90A5-4A5FA0E3CF53}"/>
                </a:ext>
                <a:ext uri="{C183D7F6-B498-43B3-948B-1728B52AA6E4}">
                  <adec:decorative xmlns:adec="http://schemas.microsoft.com/office/drawing/2017/decorative" val="1"/>
                </a:ext>
              </a:extLst>
            </p:cNvPr>
            <p:cNvCxnSpPr>
              <a:cxnSpLocks/>
              <a:stCxn id="67" idx="2"/>
              <a:endCxn id="5" idx="2"/>
            </p:cNvCxnSpPr>
            <p:nvPr/>
          </p:nvCxnSpPr>
          <p:spPr>
            <a:xfrm rot="5400000" flipH="1">
              <a:off x="1136677" y="2026281"/>
              <a:ext cx="3342550" cy="3477633"/>
            </a:xfrm>
            <a:prstGeom prst="bentConnector3">
              <a:avLst>
                <a:gd name="adj1" fmla="val -68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B0EC40D-6C14-4EC7-85EB-2FACBA8DCB84}"/>
                </a:ext>
                <a:ext uri="{C183D7F6-B498-43B3-948B-1728B52AA6E4}">
                  <adec:decorative xmlns:adec="http://schemas.microsoft.com/office/drawing/2017/decorative" val="1"/>
                </a:ext>
              </a:extLst>
            </p:cNvPr>
            <p:cNvCxnSpPr>
              <a:stCxn id="66" idx="0"/>
              <a:endCxn id="63" idx="2"/>
            </p:cNvCxnSpPr>
            <p:nvPr/>
          </p:nvCxnSpPr>
          <p:spPr>
            <a:xfrm flipH="1" flipV="1">
              <a:off x="7810732" y="4699798"/>
              <a:ext cx="40654" cy="241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9" name="Content Placeholder 28">
            <a:extLst>
              <a:ext uri="{FF2B5EF4-FFF2-40B4-BE49-F238E27FC236}">
                <a16:creationId xmlns:a16="http://schemas.microsoft.com/office/drawing/2014/main" id="{F580E075-68EE-0B8C-F4A0-9425AE49CAD3}"/>
              </a:ext>
            </a:extLst>
          </p:cNvPr>
          <p:cNvSpPr>
            <a:spLocks noGrp="1"/>
          </p:cNvSpPr>
          <p:nvPr>
            <p:ph sz="quarter" idx="13"/>
          </p:nvPr>
        </p:nvSpPr>
        <p:spPr>
          <a:xfrm>
            <a:off x="7842649" y="1968569"/>
            <a:ext cx="4349352" cy="975810"/>
          </a:xfrm>
        </p:spPr>
        <p:txBody>
          <a:bodyPr/>
          <a:lstStyle/>
          <a:p>
            <a:pPr lvl="0" defTabSz="914400">
              <a:lnSpc>
                <a:spcPct val="100000"/>
              </a:lnSpc>
              <a:spcBef>
                <a:spcPts val="0"/>
              </a:spcBef>
              <a:spcAft>
                <a:spcPts val="0"/>
              </a:spcAft>
              <a:buClrTx/>
              <a:buSzTx/>
            </a:pPr>
            <a:r>
              <a:rPr lang="en-US" sz="1600" b="1" dirty="0">
                <a:solidFill>
                  <a:prstClr val="black"/>
                </a:solidFill>
              </a:rPr>
              <a:t>Salary transfers affecting a project statement in the confirmation period must be fully routed and approved by March 20th</a:t>
            </a:r>
            <a:r>
              <a:rPr lang="en-US" sz="1600" dirty="0">
                <a:solidFill>
                  <a:prstClr val="black"/>
                </a:solidFill>
              </a:rPr>
              <a:t>.</a:t>
            </a:r>
          </a:p>
        </p:txBody>
      </p:sp>
    </p:spTree>
    <p:extLst>
      <p:ext uri="{BB962C8B-B14F-4D97-AF65-F5344CB8AC3E}">
        <p14:creationId xmlns:p14="http://schemas.microsoft.com/office/powerpoint/2010/main" val="258075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647" y="588204"/>
            <a:ext cx="9852230" cy="662188"/>
          </a:xfrm>
        </p:spPr>
        <p:txBody>
          <a:bodyPr>
            <a:normAutofit fontScale="90000"/>
          </a:bodyPr>
          <a:lstStyle/>
          <a:p>
            <a:pPr algn="ctr"/>
            <a:r>
              <a:rPr lang="en-US" dirty="0">
                <a:solidFill>
                  <a:srgbClr val="252626"/>
                </a:solidFill>
              </a:rPr>
              <a:t>Project Statement Revision Requested Task</a:t>
            </a:r>
            <a:endParaRPr lang="en-US" dirty="0"/>
          </a:p>
        </p:txBody>
      </p:sp>
      <p:pic>
        <p:nvPicPr>
          <p:cNvPr id="5" name="Picture 4" descr="Screenshot of a window showing a &quot;Work List&quot;, &quot;Project Information&quot;, and a &quot;Project Statement&quot; which includes a list of employee ID's along with the details of &quot;Direct Charge %&quot;, &quot;Cost Share/Over Salary Cap %&quot;, &quot;Total Projects %&quot;, &quot;Request Revision&quot;, &quot;Confirm&quot;, and &quot;Reports&quot;.">
            <a:extLst>
              <a:ext uri="{FF2B5EF4-FFF2-40B4-BE49-F238E27FC236}">
                <a16:creationId xmlns:a16="http://schemas.microsoft.com/office/drawing/2014/main" id="{2AB2322B-6F98-6F0C-BFA3-AED55C0F6453}"/>
              </a:ext>
            </a:extLst>
          </p:cNvPr>
          <p:cNvPicPr>
            <a:picLocks noChangeAspect="1"/>
          </p:cNvPicPr>
          <p:nvPr/>
        </p:nvPicPr>
        <p:blipFill>
          <a:blip r:embed="rId3"/>
          <a:stretch>
            <a:fillRect/>
          </a:stretch>
        </p:blipFill>
        <p:spPr>
          <a:xfrm>
            <a:off x="203200" y="1413164"/>
            <a:ext cx="11785600" cy="4341091"/>
          </a:xfrm>
          <a:prstGeom prst="rect">
            <a:avLst/>
          </a:prstGeom>
        </p:spPr>
      </p:pic>
    </p:spTree>
    <p:extLst>
      <p:ext uri="{BB962C8B-B14F-4D97-AF65-F5344CB8AC3E}">
        <p14:creationId xmlns:p14="http://schemas.microsoft.com/office/powerpoint/2010/main" val="279343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560" y="599045"/>
            <a:ext cx="10358644" cy="779240"/>
          </a:xfrm>
        </p:spPr>
        <p:txBody>
          <a:bodyPr>
            <a:normAutofit/>
          </a:bodyPr>
          <a:lstStyle/>
          <a:p>
            <a:pPr algn="ctr"/>
            <a:r>
              <a:rPr lang="en-US" dirty="0">
                <a:solidFill>
                  <a:srgbClr val="000001"/>
                </a:solidFill>
                <a:effectLst/>
                <a:latin typeface="Arial" panose="020B0604020202020204" pitchFamily="34" charset="0"/>
                <a:ea typeface="Arial" panose="020B0604020202020204" pitchFamily="34" charset="0"/>
              </a:rPr>
              <a:t>Project Statement Revision Pending Task</a:t>
            </a:r>
            <a:r>
              <a:rPr lang="en-US" dirty="0"/>
              <a:t>	</a:t>
            </a:r>
          </a:p>
        </p:txBody>
      </p:sp>
      <p:pic>
        <p:nvPicPr>
          <p:cNvPr id="4" name="Picture 3" descr="Screenshot of a window titled &quot;Project Payroll Reconciliation&quot; showing a list of employee ID's along with the details of &quot;Summarized Adjustment&quot;, &quot;Original Total Project %&quot;, &quot;New Total Project %&quot;, &quot;Original Revision&quot;, and &quot;Original vs New Total Project % Variance&quot;.">
            <a:extLst>
              <a:ext uri="{FF2B5EF4-FFF2-40B4-BE49-F238E27FC236}">
                <a16:creationId xmlns:a16="http://schemas.microsoft.com/office/drawing/2014/main" id="{DBE29B74-4A74-3A57-E934-447CC3256B74}"/>
              </a:ext>
            </a:extLst>
          </p:cNvPr>
          <p:cNvPicPr>
            <a:picLocks noChangeAspect="1"/>
          </p:cNvPicPr>
          <p:nvPr/>
        </p:nvPicPr>
        <p:blipFill>
          <a:blip r:embed="rId3"/>
          <a:stretch>
            <a:fillRect/>
          </a:stretch>
        </p:blipFill>
        <p:spPr>
          <a:xfrm>
            <a:off x="257235" y="1967346"/>
            <a:ext cx="11805991" cy="4119418"/>
          </a:xfrm>
          <a:prstGeom prst="rect">
            <a:avLst/>
          </a:prstGeom>
        </p:spPr>
      </p:pic>
    </p:spTree>
    <p:extLst>
      <p:ext uri="{BB962C8B-B14F-4D97-AF65-F5344CB8AC3E}">
        <p14:creationId xmlns:p14="http://schemas.microsoft.com/office/powerpoint/2010/main" val="3665883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0334" y="595649"/>
            <a:ext cx="3980531" cy="1083406"/>
          </a:xfrm>
        </p:spPr>
        <p:txBody>
          <a:bodyPr>
            <a:normAutofit fontScale="90000"/>
          </a:bodyPr>
          <a:lstStyle/>
          <a:p>
            <a:pPr algn="ctr"/>
            <a:r>
              <a:rPr lang="en-US" dirty="0"/>
              <a:t>Annual Timeline</a:t>
            </a:r>
            <a:r>
              <a:rPr lang="en-US" baseline="0" dirty="0"/>
              <a:t> </a:t>
            </a:r>
            <a:r>
              <a:rPr lang="en-US" dirty="0"/>
              <a:t>Review Period</a:t>
            </a:r>
          </a:p>
        </p:txBody>
      </p:sp>
      <p:sp>
        <p:nvSpPr>
          <p:cNvPr id="4" name="Content Placeholder 3"/>
          <p:cNvSpPr>
            <a:spLocks noGrp="1"/>
          </p:cNvSpPr>
          <p:nvPr>
            <p:ph sz="quarter" idx="11"/>
          </p:nvPr>
        </p:nvSpPr>
        <p:spPr>
          <a:xfrm>
            <a:off x="375319" y="1625106"/>
            <a:ext cx="11035426" cy="2946763"/>
          </a:xfrm>
        </p:spPr>
        <p:txBody>
          <a:bodyPr tIns="0">
            <a:noAutofit/>
          </a:bodyPr>
          <a:lstStyle/>
          <a:p>
            <a:pPr lvl="0" defTabSz="609585">
              <a:lnSpc>
                <a:spcPct val="100000"/>
              </a:lnSpc>
              <a:spcBef>
                <a:spcPts val="0"/>
              </a:spcBef>
              <a:spcAft>
                <a:spcPts val="2350"/>
              </a:spcAft>
              <a:buClr>
                <a:schemeClr val="tx1">
                  <a:lumMod val="50000"/>
                  <a:lumOff val="50000"/>
                </a:schemeClr>
              </a:buClr>
              <a:buSzPct val="100000"/>
            </a:pPr>
            <a:r>
              <a:rPr lang="en-US" sz="2400" b="1" dirty="0">
                <a:solidFill>
                  <a:srgbClr val="404041"/>
                </a:solidFill>
                <a:latin typeface="Arial"/>
                <a:cs typeface="Arial"/>
              </a:rPr>
              <a:t>January </a:t>
            </a:r>
          </a:p>
          <a:p>
            <a:pPr marL="342900" lvl="0" indent="-342900"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latin typeface="Arial"/>
                <a:cs typeface="Arial"/>
              </a:rPr>
              <a:t>Informal review period for Calendar Year 2023 Project Statements begins.</a:t>
            </a:r>
          </a:p>
          <a:p>
            <a:pPr marL="342900" lvl="0" indent="-342900"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latin typeface="Arial"/>
                <a:cs typeface="Arial"/>
              </a:rPr>
              <a:t>Calendar Year 2024 (Jan 1</a:t>
            </a:r>
            <a:r>
              <a:rPr lang="en-US" sz="2400" baseline="30000" dirty="0">
                <a:solidFill>
                  <a:srgbClr val="404041"/>
                </a:solidFill>
                <a:latin typeface="Arial"/>
                <a:cs typeface="Arial"/>
              </a:rPr>
              <a:t>st</a:t>
            </a:r>
            <a:r>
              <a:rPr lang="en-US" sz="2400" dirty="0">
                <a:solidFill>
                  <a:srgbClr val="404041"/>
                </a:solidFill>
                <a:latin typeface="Arial"/>
                <a:cs typeface="Arial"/>
              </a:rPr>
              <a:t> – Dec 31</a:t>
            </a:r>
            <a:r>
              <a:rPr lang="en-US" sz="2400" baseline="30000" dirty="0">
                <a:solidFill>
                  <a:srgbClr val="404041"/>
                </a:solidFill>
                <a:latin typeface="Arial"/>
                <a:cs typeface="Arial"/>
              </a:rPr>
              <a:t>st</a:t>
            </a:r>
            <a:r>
              <a:rPr lang="en-US" sz="2400" dirty="0">
                <a:solidFill>
                  <a:srgbClr val="404041"/>
                </a:solidFill>
                <a:latin typeface="Arial"/>
                <a:cs typeface="Arial"/>
              </a:rPr>
              <a:t>) Project Statements start to build.</a:t>
            </a:r>
          </a:p>
          <a:p>
            <a:pPr marL="342900" lvl="0" indent="-342900"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latin typeface="Arial"/>
                <a:cs typeface="Arial"/>
              </a:rPr>
              <a:t>“Office Hours”: Starting in January </a:t>
            </a:r>
          </a:p>
          <a:p>
            <a:pPr marL="785711" lvl="2" indent="-342900">
              <a:buFont typeface="Arial" panose="020B0604020202020204" pitchFamily="34" charset="0"/>
              <a:buChar char="•"/>
            </a:pPr>
            <a:r>
              <a:rPr lang="en-US" sz="2133" dirty="0">
                <a:solidFill>
                  <a:srgbClr val="404041"/>
                </a:solidFill>
                <a:latin typeface="Arial"/>
                <a:cs typeface="Arial"/>
              </a:rPr>
              <a:t>1-hour Zoom office hours will be available for anyone who has questions or wishes to get one-on-one assistance</a:t>
            </a:r>
          </a:p>
        </p:txBody>
      </p:sp>
    </p:spTree>
    <p:extLst>
      <p:ext uri="{BB962C8B-B14F-4D97-AF65-F5344CB8AC3E}">
        <p14:creationId xmlns:p14="http://schemas.microsoft.com/office/powerpoint/2010/main" val="7019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9879" y="550332"/>
            <a:ext cx="3836775" cy="1154161"/>
          </a:xfrm>
        </p:spPr>
        <p:txBody>
          <a:bodyPr>
            <a:normAutofit fontScale="90000"/>
          </a:bodyPr>
          <a:lstStyle/>
          <a:p>
            <a:pPr algn="ctr"/>
            <a:r>
              <a:rPr lang="en-US" dirty="0"/>
              <a:t>Annual Timeline</a:t>
            </a:r>
            <a:r>
              <a:rPr lang="en-US" baseline="0" dirty="0"/>
              <a:t> </a:t>
            </a:r>
            <a:r>
              <a:rPr lang="en-US" dirty="0"/>
              <a:t>Confirmation</a:t>
            </a:r>
          </a:p>
        </p:txBody>
      </p:sp>
      <p:sp>
        <p:nvSpPr>
          <p:cNvPr id="4" name="Content Placeholder 3"/>
          <p:cNvSpPr>
            <a:spLocks noGrp="1"/>
          </p:cNvSpPr>
          <p:nvPr>
            <p:ph type="body" sz="quarter" idx="10"/>
          </p:nvPr>
        </p:nvSpPr>
        <p:spPr>
          <a:xfrm>
            <a:off x="328864" y="1603042"/>
            <a:ext cx="11367836" cy="3302198"/>
          </a:xfrm>
        </p:spPr>
        <p:txBody>
          <a:bodyPr>
            <a:noAutofit/>
          </a:bodyPr>
          <a:lstStyle/>
          <a:p>
            <a:pPr algn="l" defTabSz="609585">
              <a:lnSpc>
                <a:spcPct val="100000"/>
              </a:lnSpc>
              <a:spcBef>
                <a:spcPts val="0"/>
              </a:spcBef>
              <a:spcAft>
                <a:spcPts val="2400"/>
              </a:spcAft>
              <a:buClr>
                <a:schemeClr val="tx1">
                  <a:lumMod val="50000"/>
                  <a:lumOff val="50000"/>
                </a:schemeClr>
              </a:buClr>
              <a:buSzPct val="100000"/>
            </a:pPr>
            <a:r>
              <a:rPr lang="en-US" sz="2400" b="1" dirty="0">
                <a:solidFill>
                  <a:srgbClr val="FF0000"/>
                </a:solidFill>
              </a:rPr>
              <a:t>March</a:t>
            </a:r>
          </a:p>
          <a:p>
            <a:pPr algn="l" defTabSz="609585">
              <a:lnSpc>
                <a:spcPct val="100000"/>
              </a:lnSpc>
              <a:spcBef>
                <a:spcPts val="0"/>
              </a:spcBef>
              <a:spcAft>
                <a:spcPts val="2400"/>
              </a:spcAft>
              <a:buClr>
                <a:schemeClr val="tx1">
                  <a:lumMod val="50000"/>
                  <a:lumOff val="50000"/>
                </a:schemeClr>
              </a:buClr>
              <a:buSzPct val="100000"/>
            </a:pPr>
            <a:r>
              <a:rPr lang="en-US" sz="2400" dirty="0">
                <a:solidFill>
                  <a:srgbClr val="404041"/>
                </a:solidFill>
              </a:rPr>
              <a:t>Confirmation period for Calendar Year 2023, March 1</a:t>
            </a:r>
            <a:r>
              <a:rPr lang="en-US" sz="2400" baseline="30000" dirty="0">
                <a:solidFill>
                  <a:srgbClr val="404041"/>
                </a:solidFill>
              </a:rPr>
              <a:t>st</a:t>
            </a:r>
            <a:r>
              <a:rPr lang="en-US" sz="2400" dirty="0">
                <a:solidFill>
                  <a:srgbClr val="404041"/>
                </a:solidFill>
              </a:rPr>
              <a:t> – March 31</a:t>
            </a:r>
            <a:r>
              <a:rPr lang="en-US" sz="2400" baseline="30000" dirty="0">
                <a:solidFill>
                  <a:srgbClr val="404041"/>
                </a:solidFill>
              </a:rPr>
              <a:t>st</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Email notification to PIs March 1</a:t>
            </a:r>
            <a:r>
              <a:rPr lang="en-US" sz="2400" baseline="30000" dirty="0">
                <a:solidFill>
                  <a:srgbClr val="404041"/>
                </a:solidFill>
              </a:rPr>
              <a:t>st</a:t>
            </a:r>
            <a:r>
              <a:rPr lang="en-US" sz="2400" dirty="0">
                <a:solidFill>
                  <a:srgbClr val="404041"/>
                </a:solidFill>
              </a:rPr>
              <a:t> of confirmation period start. </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dirty="0">
                <a:solidFill>
                  <a:srgbClr val="404041"/>
                </a:solidFill>
              </a:rPr>
              <a:t>Cost transfers affecting a project statement in the confirmation period must be fully routed and approved by March 20th.</a:t>
            </a:r>
          </a:p>
          <a:p>
            <a:pPr marL="342900" indent="-342900" algn="l" defTabSz="609585">
              <a:lnSpc>
                <a:spcPct val="100000"/>
              </a:lnSpc>
              <a:spcBef>
                <a:spcPts val="0"/>
              </a:spcBef>
              <a:buClr>
                <a:schemeClr val="tx1">
                  <a:lumMod val="50000"/>
                  <a:lumOff val="50000"/>
                </a:schemeClr>
              </a:buClr>
              <a:buSzPct val="100000"/>
              <a:buFont typeface="Arial" panose="020B0604020202020204" pitchFamily="34" charset="0"/>
              <a:buChar char="•"/>
            </a:pPr>
            <a:r>
              <a:rPr lang="en-US" sz="2400" b="1" dirty="0">
                <a:solidFill>
                  <a:srgbClr val="404041"/>
                </a:solidFill>
              </a:rPr>
              <a:t>April 1</a:t>
            </a:r>
            <a:r>
              <a:rPr lang="en-US" sz="2400" b="1" baseline="30000" dirty="0">
                <a:solidFill>
                  <a:srgbClr val="404041"/>
                </a:solidFill>
              </a:rPr>
              <a:t>st</a:t>
            </a:r>
            <a:r>
              <a:rPr lang="en-US" sz="2400" b="1" dirty="0">
                <a:solidFill>
                  <a:srgbClr val="404041"/>
                </a:solidFill>
              </a:rPr>
              <a:t>, All statements must be confirmed. </a:t>
            </a:r>
          </a:p>
        </p:txBody>
      </p:sp>
    </p:spTree>
    <p:extLst>
      <p:ext uri="{BB962C8B-B14F-4D97-AF65-F5344CB8AC3E}">
        <p14:creationId xmlns:p14="http://schemas.microsoft.com/office/powerpoint/2010/main" val="2528193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679" y="602826"/>
            <a:ext cx="10053998" cy="741421"/>
          </a:xfrm>
        </p:spPr>
        <p:txBody>
          <a:bodyPr>
            <a:normAutofit fontScale="90000"/>
          </a:bodyPr>
          <a:lstStyle/>
          <a:p>
            <a:pPr algn="ctr"/>
            <a:r>
              <a:rPr lang="en-US" dirty="0"/>
              <a:t>Email Reminders to PI’s (Project Confirmers)</a:t>
            </a:r>
          </a:p>
        </p:txBody>
      </p:sp>
      <p:sp>
        <p:nvSpPr>
          <p:cNvPr id="4" name="Content Placeholder 3"/>
          <p:cNvSpPr>
            <a:spLocks noGrp="1"/>
          </p:cNvSpPr>
          <p:nvPr>
            <p:ph type="body" sz="quarter" idx="10"/>
          </p:nvPr>
        </p:nvSpPr>
        <p:spPr>
          <a:xfrm>
            <a:off x="503382" y="1734168"/>
            <a:ext cx="10566695" cy="4256256"/>
          </a:xfrm>
        </p:spPr>
        <p:txBody>
          <a:bodyPr>
            <a:noAutofit/>
          </a:bodyPr>
          <a:lstStyle/>
          <a:p>
            <a:pPr algn="l" defTabSz="609585">
              <a:lnSpc>
                <a:spcPct val="100000"/>
              </a:lnSpc>
              <a:spcBef>
                <a:spcPts val="0"/>
              </a:spcBef>
              <a:spcAft>
                <a:spcPts val="2400"/>
              </a:spcAft>
              <a:buClr>
                <a:schemeClr val="tx1">
                  <a:lumMod val="50000"/>
                  <a:lumOff val="50000"/>
                </a:schemeClr>
              </a:buClr>
              <a:buSzPct val="100000"/>
            </a:pPr>
            <a:r>
              <a:rPr lang="en-US" sz="2133" b="1" dirty="0" err="1">
                <a:solidFill>
                  <a:srgbClr val="404041"/>
                </a:solidFill>
              </a:rPr>
              <a:t>EConfirm</a:t>
            </a:r>
            <a:r>
              <a:rPr lang="en-US" sz="2133" b="1" dirty="0">
                <a:solidFill>
                  <a:srgbClr val="404041"/>
                </a:solidFill>
              </a:rPr>
              <a:t> will send out reminders to the Project Confirmers - The Primary Effort Coordinators are copied on these emails</a:t>
            </a:r>
          </a:p>
          <a:p>
            <a:pPr marL="609600" indent="-609600" algn="l" defTabSz="601663">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tab pos="619125" algn="l"/>
              </a:tabLst>
            </a:pPr>
            <a:r>
              <a:rPr lang="en-US" sz="2400" dirty="0">
                <a:solidFill>
                  <a:srgbClr val="404041"/>
                </a:solidFill>
              </a:rPr>
              <a:t>March 1, 2024</a:t>
            </a:r>
          </a:p>
          <a:p>
            <a:pPr marL="609600" indent="-60960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tab pos="619125" algn="l"/>
              </a:tabLst>
            </a:pPr>
            <a:r>
              <a:rPr lang="en-US" sz="2400" dirty="0">
                <a:solidFill>
                  <a:srgbClr val="404041"/>
                </a:solidFill>
              </a:rPr>
              <a:t>March 15, 2024</a:t>
            </a:r>
          </a:p>
          <a:p>
            <a:pPr marL="609600" indent="-60960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tab pos="619125" algn="l"/>
              </a:tabLst>
            </a:pPr>
            <a:r>
              <a:rPr lang="en-US" sz="2400" dirty="0">
                <a:solidFill>
                  <a:srgbClr val="404041"/>
                </a:solidFill>
              </a:rPr>
              <a:t>March 25, 2024</a:t>
            </a:r>
          </a:p>
          <a:p>
            <a:pPr marL="609600" indent="-60960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tab pos="619125" algn="l"/>
              </a:tabLst>
            </a:pPr>
            <a:r>
              <a:rPr lang="en-US" sz="2400" dirty="0">
                <a:solidFill>
                  <a:srgbClr val="404041"/>
                </a:solidFill>
              </a:rPr>
              <a:t>March 28, 2024</a:t>
            </a:r>
          </a:p>
          <a:p>
            <a:pPr marL="609600" indent="-609600" algn="l" defTabSz="609585">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tab pos="619125" algn="l"/>
              </a:tabLst>
            </a:pPr>
            <a:r>
              <a:rPr lang="en-US" sz="2400" dirty="0">
                <a:solidFill>
                  <a:srgbClr val="404041"/>
                </a:solidFill>
              </a:rPr>
              <a:t>March 29, 2024</a:t>
            </a:r>
          </a:p>
        </p:txBody>
      </p:sp>
    </p:spTree>
    <p:extLst>
      <p:ext uri="{BB962C8B-B14F-4D97-AF65-F5344CB8AC3E}">
        <p14:creationId xmlns:p14="http://schemas.microsoft.com/office/powerpoint/2010/main" val="192500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5566" y="676006"/>
            <a:ext cx="8574263" cy="671199"/>
          </a:xfrm>
        </p:spPr>
        <p:txBody>
          <a:bodyPr/>
          <a:lstStyle/>
          <a:p>
            <a:pPr algn="ctr"/>
            <a:r>
              <a:rPr lang="en-US" dirty="0">
                <a:solidFill>
                  <a:srgbClr val="252626"/>
                </a:solidFill>
              </a:rPr>
              <a:t>Best Practices for Managing Effort</a:t>
            </a:r>
            <a:endParaRPr lang="en-US" dirty="0"/>
          </a:p>
        </p:txBody>
      </p:sp>
      <p:pic>
        <p:nvPicPr>
          <p:cNvPr id="5" name="Picture 4">
            <a:extLst>
              <a:ext uri="{FF2B5EF4-FFF2-40B4-BE49-F238E27FC236}">
                <a16:creationId xmlns:a16="http://schemas.microsoft.com/office/drawing/2014/main" id="{9C0693EA-5C67-441F-A826-F6F593EAD0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9047" y="260217"/>
            <a:ext cx="1064198" cy="1064198"/>
          </a:xfrm>
          <a:prstGeom prst="rect">
            <a:avLst/>
          </a:prstGeom>
        </p:spPr>
      </p:pic>
      <p:sp>
        <p:nvSpPr>
          <p:cNvPr id="3" name="Text Placeholder 2">
            <a:extLst>
              <a:ext uri="{FF2B5EF4-FFF2-40B4-BE49-F238E27FC236}">
                <a16:creationId xmlns:a16="http://schemas.microsoft.com/office/drawing/2014/main" id="{DBFD20E6-E961-E06D-924F-BB8D78F923AB}"/>
              </a:ext>
            </a:extLst>
          </p:cNvPr>
          <p:cNvSpPr>
            <a:spLocks noGrp="1"/>
          </p:cNvSpPr>
          <p:nvPr>
            <p:ph type="body" sz="quarter" idx="10"/>
          </p:nvPr>
        </p:nvSpPr>
        <p:spPr>
          <a:xfrm>
            <a:off x="398618" y="2415385"/>
            <a:ext cx="8224014" cy="499017"/>
          </a:xfrm>
        </p:spPr>
        <p:txBody>
          <a:bodyPr>
            <a:normAutofit/>
          </a:bodyPr>
          <a:lstStyle/>
          <a:p>
            <a:pPr defTabSz="1155700">
              <a:spcBef>
                <a:spcPct val="0"/>
              </a:spcBef>
              <a:spcAft>
                <a:spcPct val="35000"/>
              </a:spcAft>
            </a:pPr>
            <a:r>
              <a:rPr lang="en-US" sz="2600" dirty="0">
                <a:solidFill>
                  <a:prstClr val="white"/>
                </a:solidFill>
                <a:latin typeface="Calibri" panose="020F0502020204030204"/>
              </a:rPr>
              <a:t>Payroll is the largest component of most sponsored awards</a:t>
            </a:r>
          </a:p>
        </p:txBody>
      </p:sp>
      <p:sp>
        <p:nvSpPr>
          <p:cNvPr id="4" name="Text Placeholder 3">
            <a:extLst>
              <a:ext uri="{FF2B5EF4-FFF2-40B4-BE49-F238E27FC236}">
                <a16:creationId xmlns:a16="http://schemas.microsoft.com/office/drawing/2014/main" id="{EBCD79D1-B39F-D366-916E-C7B6F628DFCC}"/>
              </a:ext>
            </a:extLst>
          </p:cNvPr>
          <p:cNvSpPr>
            <a:spLocks noGrp="1"/>
          </p:cNvSpPr>
          <p:nvPr>
            <p:ph type="body" sz="quarter" idx="11"/>
          </p:nvPr>
        </p:nvSpPr>
        <p:spPr>
          <a:xfrm>
            <a:off x="398627" y="2949421"/>
            <a:ext cx="10182858" cy="499017"/>
          </a:xfrm>
        </p:spPr>
        <p:txBody>
          <a:bodyPr>
            <a:normAutofit/>
          </a:bodyPr>
          <a:lstStyle/>
          <a:p>
            <a:pPr defTabSz="1155700">
              <a:spcBef>
                <a:spcPct val="0"/>
              </a:spcBef>
              <a:spcAft>
                <a:spcPct val="35000"/>
              </a:spcAft>
            </a:pPr>
            <a:r>
              <a:rPr lang="en-US" sz="2600" dirty="0">
                <a:solidFill>
                  <a:prstClr val="white"/>
                </a:solidFill>
                <a:latin typeface="Calibri" panose="020F0502020204030204"/>
              </a:rPr>
              <a:t>Accounts</a:t>
            </a:r>
            <a:r>
              <a:rPr lang="en-US" sz="2800" dirty="0">
                <a:latin typeface="Calibri" panose="020F0502020204030204"/>
              </a:rPr>
              <a:t> </a:t>
            </a:r>
            <a:r>
              <a:rPr lang="en-US" sz="2600" dirty="0">
                <a:solidFill>
                  <a:prstClr val="white"/>
                </a:solidFill>
                <a:latin typeface="Calibri" panose="020F0502020204030204"/>
              </a:rPr>
              <a:t>should be reviewed on a monthly basis with Effort Coordinator</a:t>
            </a:r>
          </a:p>
        </p:txBody>
      </p:sp>
      <p:sp>
        <p:nvSpPr>
          <p:cNvPr id="6" name="Text Placeholder 5">
            <a:extLst>
              <a:ext uri="{FF2B5EF4-FFF2-40B4-BE49-F238E27FC236}">
                <a16:creationId xmlns:a16="http://schemas.microsoft.com/office/drawing/2014/main" id="{086F92C7-0A65-8B7B-741E-C0AA5915FED7}"/>
              </a:ext>
            </a:extLst>
          </p:cNvPr>
          <p:cNvSpPr>
            <a:spLocks noGrp="1"/>
          </p:cNvSpPr>
          <p:nvPr>
            <p:ph type="body" sz="quarter" idx="12"/>
          </p:nvPr>
        </p:nvSpPr>
        <p:spPr>
          <a:xfrm>
            <a:off x="398618" y="3397711"/>
            <a:ext cx="10182867" cy="825127"/>
          </a:xfrm>
        </p:spPr>
        <p:txBody>
          <a:bodyPr>
            <a:normAutofit/>
          </a:bodyPr>
          <a:lstStyle/>
          <a:p>
            <a:pPr defTabSz="1155700">
              <a:spcBef>
                <a:spcPct val="0"/>
              </a:spcBef>
              <a:spcAft>
                <a:spcPct val="35000"/>
              </a:spcAft>
            </a:pPr>
            <a:r>
              <a:rPr lang="en-US" sz="2600" dirty="0">
                <a:solidFill>
                  <a:prstClr val="white"/>
                </a:solidFill>
                <a:latin typeface="Calibri" panose="020F0502020204030204"/>
              </a:rPr>
              <a:t>Appoint personnel to the correct accounts and generate eDocs in a timely manner. This will reduce the need for salary cost transfers. </a:t>
            </a:r>
          </a:p>
        </p:txBody>
      </p:sp>
      <p:sp>
        <p:nvSpPr>
          <p:cNvPr id="8" name="Text Placeholder 7">
            <a:extLst>
              <a:ext uri="{FF2B5EF4-FFF2-40B4-BE49-F238E27FC236}">
                <a16:creationId xmlns:a16="http://schemas.microsoft.com/office/drawing/2014/main" id="{5F5A4BB0-04DE-A758-F5B6-B5D98C1EC330}"/>
              </a:ext>
            </a:extLst>
          </p:cNvPr>
          <p:cNvSpPr>
            <a:spLocks noGrp="1"/>
          </p:cNvSpPr>
          <p:nvPr>
            <p:ph type="body" sz="quarter" idx="13"/>
          </p:nvPr>
        </p:nvSpPr>
        <p:spPr>
          <a:xfrm>
            <a:off x="423534" y="4102642"/>
            <a:ext cx="10623084" cy="1169543"/>
          </a:xfrm>
        </p:spPr>
        <p:txBody>
          <a:bodyPr>
            <a:normAutofit/>
          </a:bodyPr>
          <a:lstStyle/>
          <a:p>
            <a:pPr defTabSz="1155700">
              <a:spcBef>
                <a:spcPct val="0"/>
              </a:spcBef>
              <a:spcAft>
                <a:spcPct val="35000"/>
              </a:spcAft>
            </a:pPr>
            <a:r>
              <a:rPr lang="en-US" sz="2600" dirty="0">
                <a:solidFill>
                  <a:prstClr val="white"/>
                </a:solidFill>
                <a:latin typeface="Calibri" panose="020F0502020204030204"/>
              </a:rPr>
              <a:t>Expenses must be posted to the award account by the date communicated in the final financial report notification. </a:t>
            </a:r>
            <a:r>
              <a:rPr lang="en-US" sz="2600" b="1" dirty="0">
                <a:solidFill>
                  <a:prstClr val="white"/>
                </a:solidFill>
                <a:latin typeface="Calibri" panose="020F0502020204030204"/>
              </a:rPr>
              <a:t>No additional salary charges will be allowed after this deadline.</a:t>
            </a:r>
          </a:p>
        </p:txBody>
      </p:sp>
    </p:spTree>
    <p:extLst>
      <p:ext uri="{BB962C8B-B14F-4D97-AF65-F5344CB8AC3E}">
        <p14:creationId xmlns:p14="http://schemas.microsoft.com/office/powerpoint/2010/main" val="190311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1213" y="533054"/>
            <a:ext cx="6643319" cy="705437"/>
          </a:xfrm>
        </p:spPr>
        <p:txBody>
          <a:bodyPr>
            <a:normAutofit/>
          </a:bodyPr>
          <a:lstStyle/>
          <a:p>
            <a:pPr algn="ctr"/>
            <a:r>
              <a:rPr lang="en-US" dirty="0"/>
              <a:t>Training Timeline (1 of 2)</a:t>
            </a:r>
          </a:p>
        </p:txBody>
      </p:sp>
      <p:sp>
        <p:nvSpPr>
          <p:cNvPr id="4" name="Content Placeholder 3"/>
          <p:cNvSpPr>
            <a:spLocks noGrp="1"/>
          </p:cNvSpPr>
          <p:nvPr>
            <p:ph sz="quarter" idx="11"/>
          </p:nvPr>
        </p:nvSpPr>
        <p:spPr>
          <a:xfrm>
            <a:off x="502092" y="1335611"/>
            <a:ext cx="6643319" cy="572464"/>
          </a:xfrm>
        </p:spPr>
        <p:txBody>
          <a:bodyPr>
            <a:noAutofit/>
          </a:bodyPr>
          <a:lstStyle/>
          <a:p>
            <a:pPr defTabSz="609585">
              <a:lnSpc>
                <a:spcPct val="100000"/>
              </a:lnSpc>
              <a:spcBef>
                <a:spcPts val="0"/>
              </a:spcBef>
              <a:spcAft>
                <a:spcPts val="2400"/>
              </a:spcAft>
              <a:buClr>
                <a:schemeClr val="tx1">
                  <a:lumMod val="50000"/>
                  <a:lumOff val="50000"/>
                </a:schemeClr>
              </a:buClr>
              <a:buSzPct val="100000"/>
            </a:pPr>
            <a:r>
              <a:rPr lang="en-US" sz="2133" b="1" dirty="0">
                <a:solidFill>
                  <a:srgbClr val="404041"/>
                </a:solidFill>
                <a:latin typeface="Arial"/>
                <a:cs typeface="Arial"/>
              </a:rPr>
              <a:t>Effort Coordinator Training January – March 2024 </a:t>
            </a:r>
          </a:p>
        </p:txBody>
      </p:sp>
      <p:sp>
        <p:nvSpPr>
          <p:cNvPr id="10" name="Content Placeholder 9">
            <a:extLst>
              <a:ext uri="{FF2B5EF4-FFF2-40B4-BE49-F238E27FC236}">
                <a16:creationId xmlns:a16="http://schemas.microsoft.com/office/drawing/2014/main" id="{C5F75610-3C76-37E7-9F6B-66E072C9BC38}"/>
              </a:ext>
            </a:extLst>
          </p:cNvPr>
          <p:cNvSpPr>
            <a:spLocks noGrp="1"/>
          </p:cNvSpPr>
          <p:nvPr>
            <p:ph sz="quarter" idx="12"/>
          </p:nvPr>
        </p:nvSpPr>
        <p:spPr>
          <a:xfrm>
            <a:off x="502092" y="1943421"/>
            <a:ext cx="9213408" cy="542221"/>
          </a:xfrm>
        </p:spPr>
        <p:txBody>
          <a:bodyPr>
            <a:normAutofit/>
          </a:bodyPr>
          <a:lstStyle/>
          <a:p>
            <a:pPr lvl="0" defTabSz="609585">
              <a:lnSpc>
                <a:spcPct val="100000"/>
              </a:lnSpc>
              <a:spcBef>
                <a:spcPts val="0"/>
              </a:spcBef>
              <a:spcAft>
                <a:spcPts val="2400"/>
              </a:spcAft>
              <a:buClr>
                <a:schemeClr val="tx1">
                  <a:lumMod val="50000"/>
                  <a:lumOff val="50000"/>
                </a:schemeClr>
              </a:buClr>
              <a:buSzPct val="100000"/>
            </a:pPr>
            <a:r>
              <a:rPr lang="en-US" sz="1600" dirty="0">
                <a:solidFill>
                  <a:srgbClr val="404041"/>
                </a:solidFill>
                <a:latin typeface="Arial"/>
                <a:cs typeface="Arial"/>
              </a:rPr>
              <a:t>Monthly training offerings begin, offering zoom sessions. Recorded trainings will be made available</a:t>
            </a:r>
          </a:p>
        </p:txBody>
      </p:sp>
      <p:graphicFrame>
        <p:nvGraphicFramePr>
          <p:cNvPr id="3" name="Table 2">
            <a:extLst>
              <a:ext uri="{FF2B5EF4-FFF2-40B4-BE49-F238E27FC236}">
                <a16:creationId xmlns:a16="http://schemas.microsoft.com/office/drawing/2014/main" id="{45D87811-63B2-E824-B414-4BAD25ED08DA}"/>
              </a:ext>
            </a:extLst>
          </p:cNvPr>
          <p:cNvGraphicFramePr>
            <a:graphicFrameLocks noGrp="1"/>
          </p:cNvGraphicFramePr>
          <p:nvPr>
            <p:extLst>
              <p:ext uri="{D42A27DB-BD31-4B8C-83A1-F6EECF244321}">
                <p14:modId xmlns:p14="http://schemas.microsoft.com/office/powerpoint/2010/main" val="1391719846"/>
              </p:ext>
            </p:extLst>
          </p:nvPr>
        </p:nvGraphicFramePr>
        <p:xfrm>
          <a:off x="802105" y="2649531"/>
          <a:ext cx="9731424" cy="3020050"/>
        </p:xfrm>
        <a:graphic>
          <a:graphicData uri="http://schemas.openxmlformats.org/drawingml/2006/table">
            <a:tbl>
              <a:tblPr firstRow="1">
                <a:tableStyleId>{5C22544A-7EE6-4342-B048-85BDC9FD1C3A}</a:tableStyleId>
              </a:tblPr>
              <a:tblGrid>
                <a:gridCol w="3572671">
                  <a:extLst>
                    <a:ext uri="{9D8B030D-6E8A-4147-A177-3AD203B41FA5}">
                      <a16:colId xmlns:a16="http://schemas.microsoft.com/office/drawing/2014/main" val="142267166"/>
                    </a:ext>
                  </a:extLst>
                </a:gridCol>
                <a:gridCol w="1335742">
                  <a:extLst>
                    <a:ext uri="{9D8B030D-6E8A-4147-A177-3AD203B41FA5}">
                      <a16:colId xmlns:a16="http://schemas.microsoft.com/office/drawing/2014/main" val="323969485"/>
                    </a:ext>
                  </a:extLst>
                </a:gridCol>
                <a:gridCol w="4823011">
                  <a:extLst>
                    <a:ext uri="{9D8B030D-6E8A-4147-A177-3AD203B41FA5}">
                      <a16:colId xmlns:a16="http://schemas.microsoft.com/office/drawing/2014/main" val="2456813236"/>
                    </a:ext>
                  </a:extLst>
                </a:gridCol>
              </a:tblGrid>
              <a:tr h="502920">
                <a:tc>
                  <a:txBody>
                    <a:bodyPr/>
                    <a:lstStyle/>
                    <a:p>
                      <a:pPr marL="630238" marR="0" indent="284163" algn="l">
                        <a:lnSpc>
                          <a:spcPct val="150000"/>
                        </a:lnSpc>
                        <a:spcBef>
                          <a:spcPts val="0"/>
                        </a:spcBef>
                        <a:spcAft>
                          <a:spcPts val="5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Date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68580" marT="118872" marB="0" anchor="ctr">
                    <a:solidFill>
                      <a:srgbClr val="FFFFFF"/>
                    </a:solidFill>
                  </a:tcPr>
                </a:tc>
                <a:tc>
                  <a:txBody>
                    <a:bodyPr/>
                    <a:lstStyle/>
                    <a:p>
                      <a:pPr marL="0" marR="0" indent="111125" algn="l">
                        <a:lnSpc>
                          <a:spcPct val="150000"/>
                        </a:lnSpc>
                        <a:spcBef>
                          <a:spcPts val="0"/>
                        </a:spcBef>
                        <a:spcAft>
                          <a:spcPts val="5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Time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18872" marB="0" anchor="ctr">
                    <a:noFill/>
                  </a:tcPr>
                </a:tc>
                <a:tc>
                  <a:txBody>
                    <a:bodyPr/>
                    <a:lstStyle/>
                    <a:p>
                      <a:pPr marL="0" marR="0" indent="111125" algn="l">
                        <a:lnSpc>
                          <a:spcPct val="150000"/>
                        </a:lnSpc>
                        <a:spcBef>
                          <a:spcPts val="0"/>
                        </a:spcBef>
                        <a:spcAft>
                          <a:spcPts val="5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Link</a:t>
                      </a:r>
                    </a:p>
                  </a:txBody>
                  <a:tcPr marL="1472184" marR="68580" marT="118872" marB="0" anchor="ctr">
                    <a:noFill/>
                  </a:tcPr>
                </a:tc>
                <a:extLst>
                  <a:ext uri="{0D108BD9-81ED-4DB2-BD59-A6C34878D82A}">
                    <a16:rowId xmlns:a16="http://schemas.microsoft.com/office/drawing/2014/main" val="779417413"/>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Monday, January 8,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https://iu.zoom.us/j/84528126936</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76800925"/>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Tuesday, January 23,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https://iu.zoom.us/j/84528126936</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199743287"/>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Monday, February 5,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https://iu.zoom.us/j/81133496708</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2553460525"/>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Tuesday, February 20,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 AM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https://iu.zoom.us/j/81303190808</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4277807538"/>
                  </a:ext>
                </a:extLst>
              </a:tr>
              <a:tr h="503426">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Tuesday, March 5,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https://iu.zoom.us/j/82201643060</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2142811"/>
                  </a:ext>
                </a:extLst>
              </a:tr>
            </a:tbl>
          </a:graphicData>
        </a:graphic>
      </p:graphicFrame>
    </p:spTree>
    <p:extLst>
      <p:ext uri="{BB962C8B-B14F-4D97-AF65-F5344CB8AC3E}">
        <p14:creationId xmlns:p14="http://schemas.microsoft.com/office/powerpoint/2010/main" val="2849820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616" y="445757"/>
            <a:ext cx="5654704" cy="671199"/>
          </a:xfrm>
        </p:spPr>
        <p:txBody>
          <a:bodyPr>
            <a:normAutofit/>
          </a:bodyPr>
          <a:lstStyle/>
          <a:p>
            <a:pPr algn="ctr"/>
            <a:r>
              <a:rPr lang="en-US" sz="3600" dirty="0"/>
              <a:t>Training Timeline (2 of 2)</a:t>
            </a:r>
          </a:p>
        </p:txBody>
      </p:sp>
      <p:sp>
        <p:nvSpPr>
          <p:cNvPr id="4" name="Content Placeholder 3"/>
          <p:cNvSpPr>
            <a:spLocks noGrp="1"/>
          </p:cNvSpPr>
          <p:nvPr>
            <p:ph sz="quarter" idx="11"/>
          </p:nvPr>
        </p:nvSpPr>
        <p:spPr>
          <a:xfrm>
            <a:off x="503696" y="1128906"/>
            <a:ext cx="5981772" cy="553608"/>
          </a:xfrm>
        </p:spPr>
        <p:txBody>
          <a:bodyPr>
            <a:noAutofit/>
          </a:bodyPr>
          <a:lstStyle/>
          <a:p>
            <a:pPr defTabSz="609585">
              <a:lnSpc>
                <a:spcPct val="100000"/>
              </a:lnSpc>
              <a:spcBef>
                <a:spcPts val="0"/>
              </a:spcBef>
              <a:spcAft>
                <a:spcPts val="2400"/>
              </a:spcAft>
              <a:buClr>
                <a:schemeClr val="tx1">
                  <a:lumMod val="50000"/>
                  <a:lumOff val="50000"/>
                </a:schemeClr>
              </a:buClr>
              <a:buSzPct val="100000"/>
            </a:pPr>
            <a:r>
              <a:rPr lang="en-US" sz="2133" b="1" dirty="0">
                <a:solidFill>
                  <a:srgbClr val="404041"/>
                </a:solidFill>
                <a:latin typeface="Arial"/>
                <a:cs typeface="Arial"/>
              </a:rPr>
              <a:t>PI Confirmer Training January – March 2024</a:t>
            </a:r>
          </a:p>
        </p:txBody>
      </p:sp>
      <p:sp>
        <p:nvSpPr>
          <p:cNvPr id="11" name="Content Placeholder 10">
            <a:extLst>
              <a:ext uri="{FF2B5EF4-FFF2-40B4-BE49-F238E27FC236}">
                <a16:creationId xmlns:a16="http://schemas.microsoft.com/office/drawing/2014/main" id="{48C4C1DE-B48F-0E2B-A23E-CCE69ADF613F}"/>
              </a:ext>
            </a:extLst>
          </p:cNvPr>
          <p:cNvSpPr>
            <a:spLocks noGrp="1"/>
          </p:cNvSpPr>
          <p:nvPr>
            <p:ph sz="quarter" idx="12"/>
          </p:nvPr>
        </p:nvSpPr>
        <p:spPr>
          <a:xfrm>
            <a:off x="503695" y="1755894"/>
            <a:ext cx="10206359" cy="510849"/>
          </a:xfrm>
        </p:spPr>
        <p:txBody>
          <a:bodyPr>
            <a:normAutofit/>
          </a:bodyPr>
          <a:lstStyle/>
          <a:p>
            <a:pPr lvl="0" defTabSz="609585">
              <a:lnSpc>
                <a:spcPct val="100000"/>
              </a:lnSpc>
              <a:spcBef>
                <a:spcPts val="0"/>
              </a:spcBef>
              <a:spcAft>
                <a:spcPts val="2400"/>
              </a:spcAft>
              <a:buClr>
                <a:schemeClr val="tx1">
                  <a:lumMod val="50000"/>
                  <a:lumOff val="50000"/>
                </a:schemeClr>
              </a:buClr>
              <a:buSzPct val="100000"/>
            </a:pPr>
            <a:r>
              <a:rPr lang="en-US" sz="1800" dirty="0">
                <a:solidFill>
                  <a:srgbClr val="404041"/>
                </a:solidFill>
                <a:latin typeface="Arial"/>
                <a:cs typeface="Arial"/>
              </a:rPr>
              <a:t>Monthly training offerings begin, offering zoom sessions. Recorded training will be made available</a:t>
            </a:r>
          </a:p>
        </p:txBody>
      </p:sp>
      <p:graphicFrame>
        <p:nvGraphicFramePr>
          <p:cNvPr id="6" name="Table 5">
            <a:extLst>
              <a:ext uri="{FF2B5EF4-FFF2-40B4-BE49-F238E27FC236}">
                <a16:creationId xmlns:a16="http://schemas.microsoft.com/office/drawing/2014/main" id="{6FAAD0AD-E884-8EC4-9CB2-692C15C76F2C}"/>
              </a:ext>
            </a:extLst>
          </p:cNvPr>
          <p:cNvGraphicFramePr>
            <a:graphicFrameLocks noGrp="1"/>
          </p:cNvGraphicFramePr>
          <p:nvPr/>
        </p:nvGraphicFramePr>
        <p:xfrm>
          <a:off x="802105" y="2685244"/>
          <a:ext cx="9731424" cy="2987484"/>
        </p:xfrm>
        <a:graphic>
          <a:graphicData uri="http://schemas.openxmlformats.org/drawingml/2006/table">
            <a:tbl>
              <a:tblPr firstRow="1">
                <a:tableStyleId>{5C22544A-7EE6-4342-B048-85BDC9FD1C3A}</a:tableStyleId>
              </a:tblPr>
              <a:tblGrid>
                <a:gridCol w="3572671">
                  <a:extLst>
                    <a:ext uri="{9D8B030D-6E8A-4147-A177-3AD203B41FA5}">
                      <a16:colId xmlns:a16="http://schemas.microsoft.com/office/drawing/2014/main" val="142267166"/>
                    </a:ext>
                  </a:extLst>
                </a:gridCol>
                <a:gridCol w="1335742">
                  <a:extLst>
                    <a:ext uri="{9D8B030D-6E8A-4147-A177-3AD203B41FA5}">
                      <a16:colId xmlns:a16="http://schemas.microsoft.com/office/drawing/2014/main" val="323969485"/>
                    </a:ext>
                  </a:extLst>
                </a:gridCol>
                <a:gridCol w="4823011">
                  <a:extLst>
                    <a:ext uri="{9D8B030D-6E8A-4147-A177-3AD203B41FA5}">
                      <a16:colId xmlns:a16="http://schemas.microsoft.com/office/drawing/2014/main" val="2456813236"/>
                    </a:ext>
                  </a:extLst>
                </a:gridCol>
              </a:tblGrid>
              <a:tr h="461716">
                <a:tc>
                  <a:txBody>
                    <a:bodyPr/>
                    <a:lstStyle/>
                    <a:p>
                      <a:pPr marL="0" marR="0">
                        <a:lnSpc>
                          <a:spcPct val="107000"/>
                        </a:lnSpc>
                        <a:spcBef>
                          <a:spcPts val="0"/>
                        </a:spcBef>
                        <a:spcAft>
                          <a:spcPts val="800"/>
                        </a:spcAft>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152144" marR="68580" marT="36576" marB="0">
                    <a:noFill/>
                  </a:tcPr>
                </a:tc>
                <a:tc>
                  <a:txBody>
                    <a:bodyPr/>
                    <a:lstStyle/>
                    <a:p>
                      <a:pPr marL="0" marR="0" algn="l">
                        <a:lnSpc>
                          <a:spcPct val="100000"/>
                        </a:lnSpc>
                        <a:spcBef>
                          <a:spcPts val="0"/>
                        </a:spcBef>
                        <a:spcAft>
                          <a:spcPts val="0"/>
                        </a:spcAft>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Time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0" marR="68580" marT="36576" marB="0">
                    <a:noFill/>
                  </a:tcPr>
                </a:tc>
                <a:tc>
                  <a:txBody>
                    <a:bodyPr/>
                    <a:lstStyle/>
                    <a:p>
                      <a:pPr marL="0" marR="0" algn="l">
                        <a:lnSpc>
                          <a:spcPct val="107000"/>
                        </a:lnSpc>
                        <a:spcBef>
                          <a:spcPts val="0"/>
                        </a:spcBef>
                        <a:spcAft>
                          <a:spcPts val="800"/>
                        </a:spcAft>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Link</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947672" marR="68580" marT="36576" marB="0">
                    <a:noFill/>
                  </a:tcPr>
                </a:tc>
                <a:extLst>
                  <a:ext uri="{0D108BD9-81ED-4DB2-BD59-A6C34878D82A}">
                    <a16:rowId xmlns:a16="http://schemas.microsoft.com/office/drawing/2014/main" val="979374741"/>
                  </a:ext>
                </a:extLst>
              </a:tr>
              <a:tr h="512064">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Tuesday, January 9,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 AM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tc>
                  <a:txBody>
                    <a:bodyPr/>
                    <a:lstStyle/>
                    <a:p>
                      <a:pPr marL="0" marR="0" algn="l">
                        <a:lnSpc>
                          <a:spcPct val="107000"/>
                        </a:lnSpc>
                        <a:spcBef>
                          <a:spcPts val="0"/>
                        </a:spcBef>
                        <a:spcAft>
                          <a:spcPts val="800"/>
                        </a:spcAft>
                        <a:tabLst>
                          <a:tab pos="463550" algn="l"/>
                        </a:tabLs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https://iu.zoom.us/j/84100490069</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144" marB="0" anchor="ctr"/>
                </a:tc>
                <a:extLst>
                  <a:ext uri="{0D108BD9-81ED-4DB2-BD59-A6C34878D82A}">
                    <a16:rowId xmlns:a16="http://schemas.microsoft.com/office/drawing/2014/main" val="1676800925"/>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Monday, January 22,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https://iu.zoom.us/j/81370853893</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9743287"/>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Wednesday, February 7,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24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https://iu.zoom.us/j/81408677020</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53460525"/>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Monday, February 19,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9:00 AM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https://iu.zoom.us/j/82919551766 </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77807538"/>
                  </a:ext>
                </a:extLst>
              </a:tr>
              <a:tr h="503426">
                <a:tc>
                  <a:txBody>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Thursday, March 7, 2024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PM</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https://iu.zoom.us/j/84767742744</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42142811"/>
                  </a:ext>
                </a:extLst>
              </a:tr>
            </a:tbl>
          </a:graphicData>
        </a:graphic>
      </p:graphicFrame>
    </p:spTree>
    <p:extLst>
      <p:ext uri="{BB962C8B-B14F-4D97-AF65-F5344CB8AC3E}">
        <p14:creationId xmlns:p14="http://schemas.microsoft.com/office/powerpoint/2010/main" val="1367206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8173" y="452023"/>
            <a:ext cx="2993231" cy="588602"/>
          </a:xfrm>
        </p:spPr>
        <p:txBody>
          <a:bodyPr>
            <a:noAutofit/>
          </a:bodyPr>
          <a:lstStyle/>
          <a:p>
            <a:pPr algn="ctr"/>
            <a:r>
              <a:rPr lang="en-US" sz="3600" dirty="0"/>
              <a:t>Office Hours</a:t>
            </a:r>
          </a:p>
        </p:txBody>
      </p:sp>
      <p:graphicFrame>
        <p:nvGraphicFramePr>
          <p:cNvPr id="7" name="Table 6">
            <a:extLst>
              <a:ext uri="{FF2B5EF4-FFF2-40B4-BE49-F238E27FC236}">
                <a16:creationId xmlns:a16="http://schemas.microsoft.com/office/drawing/2014/main" id="{F2C9053F-3A51-31FD-3A8E-12374E627D0F}"/>
              </a:ext>
            </a:extLst>
          </p:cNvPr>
          <p:cNvGraphicFramePr>
            <a:graphicFrameLocks noGrp="1"/>
          </p:cNvGraphicFramePr>
          <p:nvPr>
            <p:extLst>
              <p:ext uri="{D42A27DB-BD31-4B8C-83A1-F6EECF244321}">
                <p14:modId xmlns:p14="http://schemas.microsoft.com/office/powerpoint/2010/main" val="1053393434"/>
              </p:ext>
            </p:extLst>
          </p:nvPr>
        </p:nvGraphicFramePr>
        <p:xfrm>
          <a:off x="695324" y="1252025"/>
          <a:ext cx="10672522" cy="4450896"/>
        </p:xfrm>
        <a:graphic>
          <a:graphicData uri="http://schemas.openxmlformats.org/drawingml/2006/table">
            <a:tbl>
              <a:tblPr firstRow="1">
                <a:tableStyleId>{5C22544A-7EE6-4342-B048-85BDC9FD1C3A}</a:tableStyleId>
              </a:tblPr>
              <a:tblGrid>
                <a:gridCol w="3899862">
                  <a:extLst>
                    <a:ext uri="{9D8B030D-6E8A-4147-A177-3AD203B41FA5}">
                      <a16:colId xmlns:a16="http://schemas.microsoft.com/office/drawing/2014/main" val="1935008221"/>
                    </a:ext>
                  </a:extLst>
                </a:gridCol>
                <a:gridCol w="1235452">
                  <a:extLst>
                    <a:ext uri="{9D8B030D-6E8A-4147-A177-3AD203B41FA5}">
                      <a16:colId xmlns:a16="http://schemas.microsoft.com/office/drawing/2014/main" val="1850468807"/>
                    </a:ext>
                  </a:extLst>
                </a:gridCol>
                <a:gridCol w="5537208">
                  <a:extLst>
                    <a:ext uri="{9D8B030D-6E8A-4147-A177-3AD203B41FA5}">
                      <a16:colId xmlns:a16="http://schemas.microsoft.com/office/drawing/2014/main" val="2385107486"/>
                    </a:ext>
                  </a:extLst>
                </a:gridCol>
              </a:tblGrid>
              <a:tr h="341190">
                <a:tc>
                  <a:txBody>
                    <a:bodyPr/>
                    <a:lstStyle/>
                    <a:p>
                      <a:pPr algn="l" fontAlgn="ct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Date</a:t>
                      </a:r>
                      <a:endParaRPr lang="en-US" sz="1800" b="0" i="0" u="none" strike="noStrike" dirty="0">
                        <a:solidFill>
                          <a:srgbClr val="000000"/>
                        </a:solidFill>
                        <a:effectLst/>
                        <a:latin typeface="Arial" panose="020B0604020202020204" pitchFamily="34" charset="0"/>
                      </a:endParaRPr>
                    </a:p>
                  </a:txBody>
                  <a:tcPr marL="1554480" marR="5404" marT="27432" marB="0">
                    <a:noFill/>
                  </a:tcPr>
                </a:tc>
                <a:tc>
                  <a:txBody>
                    <a:bodyPr/>
                    <a:lstStyle/>
                    <a:p>
                      <a:pPr algn="l" fontAlgn="ct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Time</a:t>
                      </a:r>
                      <a:endParaRPr lang="en-US" sz="1800" b="0" i="0" u="none" strike="noStrike" dirty="0">
                        <a:solidFill>
                          <a:srgbClr val="000000"/>
                        </a:solidFill>
                        <a:effectLst/>
                        <a:latin typeface="Arial" panose="020B0604020202020204" pitchFamily="34" charset="0"/>
                      </a:endParaRPr>
                    </a:p>
                  </a:txBody>
                  <a:tcPr marL="82296" marR="5404" marT="27432" marB="0">
                    <a:noFill/>
                  </a:tcPr>
                </a:tc>
                <a:tc>
                  <a:txBody>
                    <a:bodyPr/>
                    <a:lstStyle/>
                    <a:p>
                      <a:pPr algn="l" fontAlgn="ct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Link</a:t>
                      </a:r>
                      <a:endParaRPr lang="en-US" sz="1800" b="0" i="0" u="sng" strike="noStrike" dirty="0">
                        <a:solidFill>
                          <a:schemeClr val="tx1"/>
                        </a:solidFill>
                        <a:effectLst/>
                        <a:latin typeface="Arial" panose="020B0604020202020204" pitchFamily="34" charset="0"/>
                      </a:endParaRPr>
                    </a:p>
                  </a:txBody>
                  <a:tcPr marL="2121408" marR="5404" marT="27432" marB="0">
                    <a:noFill/>
                  </a:tcPr>
                </a:tc>
                <a:extLst>
                  <a:ext uri="{0D108BD9-81ED-4DB2-BD59-A6C34878D82A}">
                    <a16:rowId xmlns:a16="http://schemas.microsoft.com/office/drawing/2014/main" val="810928305"/>
                  </a:ext>
                </a:extLst>
              </a:tr>
              <a:tr h="356616">
                <a:tc>
                  <a:txBody>
                    <a:bodyPr/>
                    <a:lstStyle/>
                    <a:p>
                      <a:pPr algn="l" fontAlgn="ctr"/>
                      <a:r>
                        <a:rPr lang="en-US" sz="1500" u="none" strike="noStrike" dirty="0">
                          <a:effectLst/>
                        </a:rPr>
                        <a:t>Wednesday, January 10, 2024</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18288" marB="0" anchor="ctr"/>
                </a:tc>
                <a:tc>
                  <a:txBody>
                    <a:bodyPr/>
                    <a:lstStyle/>
                    <a:p>
                      <a:pPr algn="ctr" fontAlgn="ctr"/>
                      <a:r>
                        <a:rPr lang="en-US" sz="1500" u="sng" strike="noStrike" dirty="0">
                          <a:solidFill>
                            <a:schemeClr val="tx1"/>
                          </a:solidFill>
                          <a:effectLst/>
                          <a:hlinkClick r:id="rId2">
                            <a:extLst>
                              <a:ext uri="{A12FA001-AC4F-418D-AE19-62706E023703}">
                                <ahyp:hlinkClr xmlns:ahyp="http://schemas.microsoft.com/office/drawing/2018/hyperlinkcolor" val="tx"/>
                              </a:ext>
                            </a:extLst>
                          </a:hlinkClick>
                        </a:rPr>
                        <a:t>https://iu.zoom.us/j/84414329686</a:t>
                      </a:r>
                      <a:endParaRPr lang="en-US" sz="1500" b="0" i="0" u="sng" strike="noStrike" dirty="0">
                        <a:solidFill>
                          <a:schemeClr val="tx1"/>
                        </a:solidFill>
                        <a:effectLst/>
                        <a:latin typeface="Arial" panose="020B0604020202020204" pitchFamily="34" charset="0"/>
                      </a:endParaRPr>
                    </a:p>
                  </a:txBody>
                  <a:tcPr marL="5404" marR="5404" marT="18288" marB="0" anchor="ctr"/>
                </a:tc>
                <a:extLst>
                  <a:ext uri="{0D108BD9-81ED-4DB2-BD59-A6C34878D82A}">
                    <a16:rowId xmlns:a16="http://schemas.microsoft.com/office/drawing/2014/main" val="3006645050"/>
                  </a:ext>
                </a:extLst>
              </a:tr>
              <a:tr h="341190">
                <a:tc>
                  <a:txBody>
                    <a:bodyPr/>
                    <a:lstStyle/>
                    <a:p>
                      <a:pPr algn="l" fontAlgn="ctr"/>
                      <a:r>
                        <a:rPr lang="en-US" sz="1500" u="none" strike="noStrike" dirty="0">
                          <a:effectLst/>
                        </a:rPr>
                        <a:t>Tuesday, January 16, 2024</a:t>
                      </a:r>
                      <a:endParaRPr lang="en-US" sz="1500" b="0" i="0" u="none" strike="noStrike" dirty="0">
                        <a:solidFill>
                          <a:srgbClr val="000000"/>
                        </a:solidFill>
                        <a:effectLst/>
                        <a:latin typeface="Arial" panose="020B0604020202020204" pitchFamily="34" charset="0"/>
                      </a:endParaRPr>
                    </a:p>
                  </a:txBody>
                  <a:tcPr marL="5404" marR="5404" marT="0" marB="0" anchor="ctr"/>
                </a:tc>
                <a:tc>
                  <a:txBody>
                    <a:bodyPr/>
                    <a:lstStyle/>
                    <a:p>
                      <a:pPr algn="r" fontAlgn="ctr"/>
                      <a:r>
                        <a:rPr lang="en-US" sz="1500" u="none" strike="noStrike" dirty="0">
                          <a:effectLst/>
                        </a:rPr>
                        <a:t>2:00 PM</a:t>
                      </a:r>
                      <a:endParaRPr lang="en-US" sz="1500" b="0" i="0" u="none" strike="noStrike" dirty="0">
                        <a:solidFill>
                          <a:srgbClr val="000000"/>
                        </a:solidFill>
                        <a:effectLst/>
                        <a:latin typeface="Arial" panose="020B0604020202020204" pitchFamily="34" charset="0"/>
                      </a:endParaRPr>
                    </a:p>
                  </a:txBody>
                  <a:tcPr marL="5404" marR="5404" marT="0" marB="0" anchor="ctr"/>
                </a:tc>
                <a:tc>
                  <a:txBody>
                    <a:bodyPr/>
                    <a:lstStyle/>
                    <a:p>
                      <a:pPr algn="ctr" fontAlgn="ctr"/>
                      <a:r>
                        <a:rPr lang="en-US" sz="1500" u="sng" strike="noStrike" dirty="0">
                          <a:solidFill>
                            <a:schemeClr val="tx1"/>
                          </a:solidFill>
                          <a:effectLst/>
                          <a:hlinkClick r:id="rId3">
                            <a:extLst>
                              <a:ext uri="{A12FA001-AC4F-418D-AE19-62706E023703}">
                                <ahyp:hlinkClr xmlns:ahyp="http://schemas.microsoft.com/office/drawing/2018/hyperlinkcolor" val="tx"/>
                              </a:ext>
                            </a:extLst>
                          </a:hlinkClick>
                        </a:rPr>
                        <a:t>https://iu.zoom.us/j/87396214066</a:t>
                      </a:r>
                      <a:endParaRPr lang="en-US" sz="1500" b="0" i="0" u="sng" strike="noStrike" dirty="0">
                        <a:solidFill>
                          <a:schemeClr val="tx1"/>
                        </a:solidFill>
                        <a:effectLst/>
                        <a:latin typeface="Arial" panose="020B0604020202020204" pitchFamily="34" charset="0"/>
                      </a:endParaRPr>
                    </a:p>
                  </a:txBody>
                  <a:tcPr marL="5404" marR="5404" marT="0" marB="0" anchor="ctr"/>
                </a:tc>
                <a:extLst>
                  <a:ext uri="{0D108BD9-81ED-4DB2-BD59-A6C34878D82A}">
                    <a16:rowId xmlns:a16="http://schemas.microsoft.com/office/drawing/2014/main" val="3530323255"/>
                  </a:ext>
                </a:extLst>
              </a:tr>
              <a:tr h="341190">
                <a:tc>
                  <a:txBody>
                    <a:bodyPr/>
                    <a:lstStyle/>
                    <a:p>
                      <a:pPr algn="l" fontAlgn="ctr"/>
                      <a:r>
                        <a:rPr lang="en-US" sz="1500" u="none" strike="noStrike" dirty="0">
                          <a:effectLst/>
                        </a:rPr>
                        <a:t>Wednesday, January 24, 2024</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dirty="0">
                          <a:effectLst/>
                        </a:rPr>
                        <a:t>2:00 PM</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4">
                            <a:extLst>
                              <a:ext uri="{A12FA001-AC4F-418D-AE19-62706E023703}">
                                <ahyp:hlinkClr xmlns:ahyp="http://schemas.microsoft.com/office/drawing/2018/hyperlinkcolor" val="tx"/>
                              </a:ext>
                            </a:extLst>
                          </a:hlinkClick>
                        </a:rPr>
                        <a:t>https://iu.zoom.us/j/83711243848</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3716874588"/>
                  </a:ext>
                </a:extLst>
              </a:tr>
              <a:tr h="341190">
                <a:tc>
                  <a:txBody>
                    <a:bodyPr/>
                    <a:lstStyle/>
                    <a:p>
                      <a:pPr algn="l" fontAlgn="ctr"/>
                      <a:r>
                        <a:rPr lang="en-US" sz="1500" u="none" strike="noStrike" dirty="0">
                          <a:effectLst/>
                        </a:rPr>
                        <a:t>Tuesday, January 30, 2024</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r" fontAlgn="ctr"/>
                      <a:r>
                        <a:rPr lang="en-US" sz="1500" u="none" strike="noStrike" dirty="0">
                          <a:effectLst/>
                        </a:rPr>
                        <a:t>2:00 PM</a:t>
                      </a:r>
                      <a:endParaRPr lang="en-US" sz="1500" b="0" i="0" u="none" strike="noStrike" dirty="0">
                        <a:solidFill>
                          <a:srgbClr val="000000"/>
                        </a:solidFill>
                        <a:effectLst/>
                        <a:latin typeface="Arial" panose="020B0604020202020204" pitchFamily="34" charset="0"/>
                      </a:endParaRPr>
                    </a:p>
                  </a:txBody>
                  <a:tcPr marL="5404" marR="5404" marT="5404" marB="9144" anchor="ctr"/>
                </a:tc>
                <a:tc>
                  <a:txBody>
                    <a:bodyPr/>
                    <a:lstStyle/>
                    <a:p>
                      <a:pPr algn="ctr" fontAlgn="ctr"/>
                      <a:r>
                        <a:rPr lang="en-US" sz="1500" u="sng" strike="noStrike" dirty="0">
                          <a:solidFill>
                            <a:schemeClr val="tx1"/>
                          </a:solidFill>
                          <a:effectLst/>
                          <a:hlinkClick r:id="rId5">
                            <a:extLst>
                              <a:ext uri="{A12FA001-AC4F-418D-AE19-62706E023703}">
                                <ahyp:hlinkClr xmlns:ahyp="http://schemas.microsoft.com/office/drawing/2018/hyperlinkcolor" val="tx"/>
                              </a:ext>
                            </a:extLst>
                          </a:hlinkClick>
                        </a:rPr>
                        <a:t>https://iu.zoom.us/j/85999599879</a:t>
                      </a:r>
                      <a:endParaRPr lang="en-US" sz="1500" b="0" i="0" u="sng" strike="noStrike" dirty="0">
                        <a:solidFill>
                          <a:schemeClr val="tx1"/>
                        </a:solidFill>
                        <a:effectLst/>
                        <a:latin typeface="Arial" panose="020B0604020202020204" pitchFamily="34" charset="0"/>
                      </a:endParaRPr>
                    </a:p>
                  </a:txBody>
                  <a:tcPr marL="5404" marR="5404" marT="5404" marB="9144" anchor="ctr"/>
                </a:tc>
                <a:extLst>
                  <a:ext uri="{0D108BD9-81ED-4DB2-BD59-A6C34878D82A}">
                    <a16:rowId xmlns:a16="http://schemas.microsoft.com/office/drawing/2014/main" val="1917415910"/>
                  </a:ext>
                </a:extLst>
              </a:tr>
              <a:tr h="341190">
                <a:tc>
                  <a:txBody>
                    <a:bodyPr/>
                    <a:lstStyle/>
                    <a:p>
                      <a:pPr algn="l" fontAlgn="ctr"/>
                      <a:r>
                        <a:rPr lang="en-US" sz="1500" u="none" strike="noStrike" dirty="0">
                          <a:effectLst/>
                        </a:rPr>
                        <a:t>Tuesday, February 6, 2024</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dirty="0">
                          <a:effectLst/>
                        </a:rPr>
                        <a:t>3:00 PM</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6">
                            <a:extLst>
                              <a:ext uri="{A12FA001-AC4F-418D-AE19-62706E023703}">
                                <ahyp:hlinkClr xmlns:ahyp="http://schemas.microsoft.com/office/drawing/2018/hyperlinkcolor" val="tx"/>
                              </a:ext>
                            </a:extLst>
                          </a:hlinkClick>
                        </a:rPr>
                        <a:t>https://iu.zoom.us/j/82577465300</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2326346593"/>
                  </a:ext>
                </a:extLst>
              </a:tr>
              <a:tr h="341190">
                <a:tc>
                  <a:txBody>
                    <a:bodyPr/>
                    <a:lstStyle/>
                    <a:p>
                      <a:pPr algn="l" fontAlgn="ctr"/>
                      <a:r>
                        <a:rPr lang="en-US" sz="1500" u="none" strike="noStrike" dirty="0">
                          <a:effectLst/>
                        </a:rPr>
                        <a:t>Wednesday, February 14, 2024</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7">
                            <a:extLst>
                              <a:ext uri="{A12FA001-AC4F-418D-AE19-62706E023703}">
                                <ahyp:hlinkClr xmlns:ahyp="http://schemas.microsoft.com/office/drawing/2018/hyperlinkcolor" val="tx"/>
                              </a:ext>
                            </a:extLst>
                          </a:hlinkClick>
                        </a:rPr>
                        <a:t>https://iu.zoom.us/j/82096757450</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255996036"/>
                  </a:ext>
                </a:extLst>
              </a:tr>
              <a:tr h="341190">
                <a:tc>
                  <a:txBody>
                    <a:bodyPr/>
                    <a:lstStyle/>
                    <a:p>
                      <a:pPr algn="l" fontAlgn="ctr"/>
                      <a:r>
                        <a:rPr lang="en-US" sz="1500" u="none" strike="noStrike" dirty="0">
                          <a:effectLst/>
                        </a:rPr>
                        <a:t>Wednesday, February 21, 2024</a:t>
                      </a:r>
                      <a:endParaRPr lang="en-US" sz="1500" b="0" i="0" u="none" strike="noStrike" dirty="0">
                        <a:solidFill>
                          <a:srgbClr val="000000"/>
                        </a:solidFill>
                        <a:effectLst/>
                        <a:latin typeface="Arial" panose="020B0604020202020204" pitchFamily="34" charset="0"/>
                      </a:endParaRPr>
                    </a:p>
                  </a:txBody>
                  <a:tcPr marL="5404" marR="5404" marT="0"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0" marB="0" anchor="ctr"/>
                </a:tc>
                <a:tc>
                  <a:txBody>
                    <a:bodyPr/>
                    <a:lstStyle/>
                    <a:p>
                      <a:pPr algn="ctr" fontAlgn="ctr"/>
                      <a:r>
                        <a:rPr lang="en-US" sz="1500" u="sng" strike="noStrike" dirty="0">
                          <a:solidFill>
                            <a:schemeClr val="tx1"/>
                          </a:solidFill>
                          <a:effectLst/>
                          <a:hlinkClick r:id="rId8">
                            <a:extLst>
                              <a:ext uri="{A12FA001-AC4F-418D-AE19-62706E023703}">
                                <ahyp:hlinkClr xmlns:ahyp="http://schemas.microsoft.com/office/drawing/2018/hyperlinkcolor" val="tx"/>
                              </a:ext>
                            </a:extLst>
                          </a:hlinkClick>
                        </a:rPr>
                        <a:t>https://iu.zoom.us/j/89794515118</a:t>
                      </a:r>
                      <a:endParaRPr lang="en-US" sz="1500" b="0" i="0" u="sng" strike="noStrike" dirty="0">
                        <a:solidFill>
                          <a:schemeClr val="tx1"/>
                        </a:solidFill>
                        <a:effectLst/>
                        <a:latin typeface="Arial" panose="020B0604020202020204" pitchFamily="34" charset="0"/>
                      </a:endParaRPr>
                    </a:p>
                  </a:txBody>
                  <a:tcPr marL="5404" marR="5404" marT="0" marB="0" anchor="ctr"/>
                </a:tc>
                <a:extLst>
                  <a:ext uri="{0D108BD9-81ED-4DB2-BD59-A6C34878D82A}">
                    <a16:rowId xmlns:a16="http://schemas.microsoft.com/office/drawing/2014/main" val="1241595926"/>
                  </a:ext>
                </a:extLst>
              </a:tr>
              <a:tr h="341190">
                <a:tc>
                  <a:txBody>
                    <a:bodyPr/>
                    <a:lstStyle/>
                    <a:p>
                      <a:pPr algn="l" fontAlgn="ctr"/>
                      <a:r>
                        <a:rPr lang="en-US" sz="1500" u="none" strike="noStrike" dirty="0">
                          <a:effectLst/>
                        </a:rPr>
                        <a:t>Tuesday, February 27, 2024</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9">
                            <a:extLst>
                              <a:ext uri="{A12FA001-AC4F-418D-AE19-62706E023703}">
                                <ahyp:hlinkClr xmlns:ahyp="http://schemas.microsoft.com/office/drawing/2018/hyperlinkcolor" val="tx"/>
                              </a:ext>
                            </a:extLst>
                          </a:hlinkClick>
                        </a:rPr>
                        <a:t>https://iu.zoom.us/j/89753384329</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2644584609"/>
                  </a:ext>
                </a:extLst>
              </a:tr>
              <a:tr h="341190">
                <a:tc>
                  <a:txBody>
                    <a:bodyPr/>
                    <a:lstStyle/>
                    <a:p>
                      <a:pPr algn="l" fontAlgn="ctr"/>
                      <a:r>
                        <a:rPr lang="en-US" sz="1500" u="none" strike="noStrike" dirty="0">
                          <a:effectLst/>
                        </a:rPr>
                        <a:t>Wednesday, March 6, 2024</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ctr" fontAlgn="ctr"/>
                      <a:r>
                        <a:rPr lang="en-US" sz="1500" u="sng" strike="noStrike" dirty="0">
                          <a:solidFill>
                            <a:schemeClr val="tx1"/>
                          </a:solidFill>
                          <a:effectLst/>
                          <a:hlinkClick r:id="rId10">
                            <a:extLst>
                              <a:ext uri="{A12FA001-AC4F-418D-AE19-62706E023703}">
                                <ahyp:hlinkClr xmlns:ahyp="http://schemas.microsoft.com/office/drawing/2018/hyperlinkcolor" val="tx"/>
                              </a:ext>
                            </a:extLst>
                          </a:hlinkClick>
                        </a:rPr>
                        <a:t>https://iu.zoom.us/j/82809969607</a:t>
                      </a:r>
                      <a:endParaRPr lang="en-US" sz="1500" b="0" i="0" u="sng" strike="noStrike" dirty="0">
                        <a:solidFill>
                          <a:schemeClr val="tx1"/>
                        </a:solidFill>
                        <a:effectLst/>
                        <a:latin typeface="Arial" panose="020B0604020202020204" pitchFamily="34" charset="0"/>
                      </a:endParaRPr>
                    </a:p>
                  </a:txBody>
                  <a:tcPr marL="5404" marR="5404" marT="0" marB="9144" anchor="ctr"/>
                </a:tc>
                <a:extLst>
                  <a:ext uri="{0D108BD9-81ED-4DB2-BD59-A6C34878D82A}">
                    <a16:rowId xmlns:a16="http://schemas.microsoft.com/office/drawing/2014/main" val="3170882659"/>
                  </a:ext>
                </a:extLst>
              </a:tr>
              <a:tr h="341190">
                <a:tc>
                  <a:txBody>
                    <a:bodyPr/>
                    <a:lstStyle/>
                    <a:p>
                      <a:pPr algn="l" fontAlgn="ctr"/>
                      <a:r>
                        <a:rPr lang="en-US" sz="1500" u="none" strike="noStrike" dirty="0">
                          <a:effectLst/>
                        </a:rPr>
                        <a:t>Tuesday, March 12, 2024</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r" fontAlgn="ctr"/>
                      <a:r>
                        <a:rPr lang="en-US" sz="1500" u="none" strike="noStrike" dirty="0">
                          <a:effectLst/>
                        </a:rPr>
                        <a:t>2:00 PM</a:t>
                      </a:r>
                      <a:endParaRPr lang="en-US" sz="1500" b="0" i="0" u="none" strike="noStrike" dirty="0">
                        <a:solidFill>
                          <a:srgbClr val="000000"/>
                        </a:solidFill>
                        <a:effectLst/>
                        <a:latin typeface="Arial" panose="020B0604020202020204" pitchFamily="34" charset="0"/>
                      </a:endParaRPr>
                    </a:p>
                  </a:txBody>
                  <a:tcPr marL="5404" marR="5404" marT="5404" marB="0" anchor="ctr"/>
                </a:tc>
                <a:tc>
                  <a:txBody>
                    <a:bodyPr/>
                    <a:lstStyle/>
                    <a:p>
                      <a:pPr algn="ctr" fontAlgn="ctr"/>
                      <a:r>
                        <a:rPr lang="en-US" sz="1500" u="sng" strike="noStrike" dirty="0">
                          <a:solidFill>
                            <a:schemeClr val="tx1"/>
                          </a:solidFill>
                          <a:effectLst/>
                          <a:hlinkClick r:id="rId11">
                            <a:extLst>
                              <a:ext uri="{A12FA001-AC4F-418D-AE19-62706E023703}">
                                <ahyp:hlinkClr xmlns:ahyp="http://schemas.microsoft.com/office/drawing/2018/hyperlinkcolor" val="tx"/>
                              </a:ext>
                            </a:extLst>
                          </a:hlinkClick>
                        </a:rPr>
                        <a:t>https://iu.zoom.us/j/87805638587</a:t>
                      </a:r>
                      <a:endParaRPr lang="en-US" sz="1500" b="0" i="0" u="sng" strike="noStrike" dirty="0">
                        <a:solidFill>
                          <a:schemeClr val="tx1"/>
                        </a:solidFill>
                        <a:effectLst/>
                        <a:latin typeface="Arial" panose="020B0604020202020204" pitchFamily="34" charset="0"/>
                      </a:endParaRPr>
                    </a:p>
                  </a:txBody>
                  <a:tcPr marL="5404" marR="5404" marT="5404" marB="0" anchor="ctr"/>
                </a:tc>
                <a:extLst>
                  <a:ext uri="{0D108BD9-81ED-4DB2-BD59-A6C34878D82A}">
                    <a16:rowId xmlns:a16="http://schemas.microsoft.com/office/drawing/2014/main" val="4260175344"/>
                  </a:ext>
                </a:extLst>
              </a:tr>
              <a:tr h="341190">
                <a:tc>
                  <a:txBody>
                    <a:bodyPr/>
                    <a:lstStyle/>
                    <a:p>
                      <a:pPr algn="l" fontAlgn="ctr"/>
                      <a:r>
                        <a:rPr lang="en-US" sz="1500" u="none" strike="noStrike" dirty="0">
                          <a:effectLst/>
                        </a:rPr>
                        <a:t>Thursday, March 21, 2024</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ctr" fontAlgn="ctr"/>
                      <a:r>
                        <a:rPr lang="en-US" sz="1500" u="sng" strike="noStrike" dirty="0">
                          <a:solidFill>
                            <a:schemeClr val="tx1"/>
                          </a:solidFill>
                          <a:effectLst/>
                          <a:hlinkClick r:id="rId12">
                            <a:extLst>
                              <a:ext uri="{A12FA001-AC4F-418D-AE19-62706E023703}">
                                <ahyp:hlinkClr xmlns:ahyp="http://schemas.microsoft.com/office/drawing/2018/hyperlinkcolor" val="tx"/>
                              </a:ext>
                            </a:extLst>
                          </a:hlinkClick>
                        </a:rPr>
                        <a:t>https://iu.zoom.us/j/85041918333</a:t>
                      </a:r>
                      <a:endParaRPr lang="en-US" sz="1500" b="0" i="0" u="sng" strike="noStrike" dirty="0">
                        <a:solidFill>
                          <a:schemeClr val="tx1"/>
                        </a:solidFill>
                        <a:effectLst/>
                        <a:latin typeface="Arial" panose="020B0604020202020204" pitchFamily="34" charset="0"/>
                      </a:endParaRPr>
                    </a:p>
                  </a:txBody>
                  <a:tcPr marL="5404" marR="5404" marT="0" marB="9144" anchor="ctr"/>
                </a:tc>
                <a:extLst>
                  <a:ext uri="{0D108BD9-81ED-4DB2-BD59-A6C34878D82A}">
                    <a16:rowId xmlns:a16="http://schemas.microsoft.com/office/drawing/2014/main" val="4010276478"/>
                  </a:ext>
                </a:extLst>
              </a:tr>
              <a:tr h="341190">
                <a:tc>
                  <a:txBody>
                    <a:bodyPr/>
                    <a:lstStyle/>
                    <a:p>
                      <a:pPr algn="l" fontAlgn="ctr"/>
                      <a:r>
                        <a:rPr lang="en-US" sz="1500" u="none" strike="noStrike" dirty="0">
                          <a:effectLst/>
                        </a:rPr>
                        <a:t>Wednesday, March 27, 2024</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r" fontAlgn="ctr"/>
                      <a:r>
                        <a:rPr lang="en-US" sz="1500" u="none" strike="noStrike" dirty="0">
                          <a:effectLst/>
                        </a:rPr>
                        <a:t>10:00 AM</a:t>
                      </a:r>
                      <a:endParaRPr lang="en-US" sz="1500" b="0" i="0" u="none" strike="noStrike" dirty="0">
                        <a:solidFill>
                          <a:srgbClr val="000000"/>
                        </a:solidFill>
                        <a:effectLst/>
                        <a:latin typeface="Arial" panose="020B0604020202020204" pitchFamily="34" charset="0"/>
                      </a:endParaRPr>
                    </a:p>
                  </a:txBody>
                  <a:tcPr marL="5404" marR="5404" marT="0" marB="9144" anchor="ctr"/>
                </a:tc>
                <a:tc>
                  <a:txBody>
                    <a:bodyPr/>
                    <a:lstStyle/>
                    <a:p>
                      <a:pPr algn="ctr" fontAlgn="ctr"/>
                      <a:r>
                        <a:rPr lang="en-US" sz="1500" u="sng" strike="noStrike" dirty="0">
                          <a:solidFill>
                            <a:schemeClr val="tx1"/>
                          </a:solidFill>
                          <a:effectLst/>
                          <a:hlinkClick r:id="rId13">
                            <a:extLst>
                              <a:ext uri="{A12FA001-AC4F-418D-AE19-62706E023703}">
                                <ahyp:hlinkClr xmlns:ahyp="http://schemas.microsoft.com/office/drawing/2018/hyperlinkcolor" val="tx"/>
                              </a:ext>
                            </a:extLst>
                          </a:hlinkClick>
                        </a:rPr>
                        <a:t>https://iu.zoom.us/j/84137077132</a:t>
                      </a:r>
                      <a:endParaRPr lang="en-US" sz="1500" b="0" i="0" u="sng" strike="noStrike" dirty="0">
                        <a:solidFill>
                          <a:schemeClr val="tx1"/>
                        </a:solidFill>
                        <a:effectLst/>
                        <a:latin typeface="Arial" panose="020B0604020202020204" pitchFamily="34" charset="0"/>
                      </a:endParaRPr>
                    </a:p>
                  </a:txBody>
                  <a:tcPr marL="5404" marR="5404" marT="0" marB="9144" anchor="ctr"/>
                </a:tc>
                <a:extLst>
                  <a:ext uri="{0D108BD9-81ED-4DB2-BD59-A6C34878D82A}">
                    <a16:rowId xmlns:a16="http://schemas.microsoft.com/office/drawing/2014/main" val="3996326504"/>
                  </a:ext>
                </a:extLst>
              </a:tr>
            </a:tbl>
          </a:graphicData>
        </a:graphic>
      </p:graphicFrame>
    </p:spTree>
    <p:extLst>
      <p:ext uri="{BB962C8B-B14F-4D97-AF65-F5344CB8AC3E}">
        <p14:creationId xmlns:p14="http://schemas.microsoft.com/office/powerpoint/2010/main" val="265772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734" y="819913"/>
            <a:ext cx="9395684" cy="791306"/>
          </a:xfrm>
        </p:spPr>
        <p:txBody>
          <a:bodyPr>
            <a:normAutofit/>
          </a:bodyPr>
          <a:lstStyle/>
          <a:p>
            <a:pPr algn="ctr"/>
            <a:r>
              <a:rPr lang="en-US" dirty="0"/>
              <a:t>When Award PI (Confirmers) Leave IU</a:t>
            </a:r>
          </a:p>
        </p:txBody>
      </p:sp>
      <p:sp>
        <p:nvSpPr>
          <p:cNvPr id="4" name="Content Placeholder 3"/>
          <p:cNvSpPr>
            <a:spLocks noGrp="1"/>
          </p:cNvSpPr>
          <p:nvPr>
            <p:ph sz="quarter" idx="11"/>
          </p:nvPr>
        </p:nvSpPr>
        <p:spPr>
          <a:xfrm>
            <a:off x="328860" y="1884284"/>
            <a:ext cx="10034340" cy="2578859"/>
          </a:xfrm>
        </p:spPr>
        <p:txBody>
          <a:bodyPr anchor="t">
            <a:noAutofit/>
          </a:bodyPr>
          <a:lstStyle/>
          <a:p>
            <a:pPr defTabSz="609585">
              <a:lnSpc>
                <a:spcPct val="100000"/>
              </a:lnSpc>
              <a:spcBef>
                <a:spcPts val="0"/>
              </a:spcBef>
              <a:spcAft>
                <a:spcPts val="1200"/>
              </a:spcAft>
              <a:buClr>
                <a:schemeClr val="tx1">
                  <a:lumMod val="50000"/>
                  <a:lumOff val="50000"/>
                </a:schemeClr>
              </a:buClr>
              <a:buSzPct val="100000"/>
            </a:pPr>
            <a:r>
              <a:rPr lang="en-US" sz="1800" dirty="0">
                <a:solidFill>
                  <a:srgbClr val="404041"/>
                </a:solidFill>
                <a:latin typeface="Arial"/>
                <a:cs typeface="Arial"/>
              </a:rPr>
              <a:t>Please work with your Effort Coordinator to provide the following information to ORA:</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The last day of employment at IU</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The awards that will remain at IU</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The awards that will leave IU</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Termination dates for each of the awards</a:t>
            </a:r>
          </a:p>
          <a:p>
            <a:pPr marL="342900" indent="-342900" defTabSz="609585">
              <a:lnSpc>
                <a:spcPct val="100000"/>
              </a:lnSpc>
              <a:spcBef>
                <a:spcPts val="0"/>
              </a:spcBef>
              <a:spcAft>
                <a:spcPts val="1200"/>
              </a:spcAft>
              <a:buClr>
                <a:schemeClr val="tx1">
                  <a:lumMod val="50000"/>
                  <a:lumOff val="50000"/>
                </a:schemeClr>
              </a:buClr>
              <a:buSzPct val="100000"/>
              <a:buFont typeface="Wingdings" panose="05000000000000000000" pitchFamily="2" charset="2"/>
              <a:buChar char="Ø"/>
            </a:pPr>
            <a:r>
              <a:rPr lang="en-US" sz="1800" dirty="0">
                <a:solidFill>
                  <a:srgbClr val="404041"/>
                </a:solidFill>
                <a:latin typeface="Arial"/>
                <a:cs typeface="Arial"/>
              </a:rPr>
              <a:t>Confirmation that all salary, including cost share has been recorded on each of the awards</a:t>
            </a:r>
          </a:p>
        </p:txBody>
      </p:sp>
      <p:sp>
        <p:nvSpPr>
          <p:cNvPr id="8" name="Content Placeholder 5">
            <a:extLst>
              <a:ext uri="{FF2B5EF4-FFF2-40B4-BE49-F238E27FC236}">
                <a16:creationId xmlns:a16="http://schemas.microsoft.com/office/drawing/2014/main" id="{4D9F7701-9174-C882-1CFB-D371D82E619E}"/>
              </a:ext>
            </a:extLst>
          </p:cNvPr>
          <p:cNvSpPr>
            <a:spLocks noGrp="1"/>
          </p:cNvSpPr>
          <p:nvPr>
            <p:ph sz="quarter" idx="12"/>
          </p:nvPr>
        </p:nvSpPr>
        <p:spPr>
          <a:xfrm>
            <a:off x="328860" y="4801742"/>
            <a:ext cx="7279774" cy="504562"/>
          </a:xfrm>
        </p:spPr>
        <p:txBody>
          <a:bodyPr>
            <a:normAutofit/>
          </a:bodyPr>
          <a:lstStyle>
            <a:lvl1pPr marL="0" indent="0">
              <a:buNone/>
              <a:defRPr/>
            </a:lvl1pPr>
          </a:lstStyle>
          <a:p>
            <a:pPr lvl="0" defTabSz="609585">
              <a:lnSpc>
                <a:spcPct val="100000"/>
              </a:lnSpc>
              <a:spcBef>
                <a:spcPts val="0"/>
              </a:spcBef>
              <a:spcAft>
                <a:spcPts val="1200"/>
              </a:spcAft>
              <a:buClr>
                <a:schemeClr val="tx1">
                  <a:lumMod val="50000"/>
                  <a:lumOff val="50000"/>
                </a:schemeClr>
              </a:buClr>
              <a:buSzPct val="100000"/>
            </a:pPr>
            <a:r>
              <a:rPr lang="en-US" sz="1800" dirty="0">
                <a:solidFill>
                  <a:srgbClr val="404041"/>
                </a:solidFill>
                <a:latin typeface="Arial"/>
                <a:cs typeface="Arial"/>
              </a:rPr>
              <a:t>Reach out to </a:t>
            </a:r>
            <a:r>
              <a:rPr lang="en-US" sz="1800" dirty="0">
                <a:solidFill>
                  <a:srgbClr val="F7B615"/>
                </a:solidFill>
                <a:latin typeface="Arial"/>
                <a:cs typeface="Arial"/>
                <a:hlinkClick r:id="rId2">
                  <a:extLst>
                    <a:ext uri="{A12FA001-AC4F-418D-AE19-62706E023703}">
                      <ahyp:hlinkClr xmlns:ahyp="http://schemas.microsoft.com/office/drawing/2018/hyperlinkcolor" val="tx"/>
                    </a:ext>
                  </a:extLst>
                </a:hlinkClick>
              </a:rPr>
              <a:t>iueffort@iu.edu</a:t>
            </a:r>
            <a:r>
              <a:rPr lang="en-US" sz="1800" dirty="0">
                <a:solidFill>
                  <a:srgbClr val="404041"/>
                </a:solidFill>
                <a:latin typeface="Arial"/>
                <a:cs typeface="Arial"/>
              </a:rPr>
              <a:t> with any questions. We are here to help!</a:t>
            </a:r>
          </a:p>
        </p:txBody>
      </p:sp>
    </p:spTree>
    <p:extLst>
      <p:ext uri="{BB962C8B-B14F-4D97-AF65-F5344CB8AC3E}">
        <p14:creationId xmlns:p14="http://schemas.microsoft.com/office/powerpoint/2010/main" val="2199592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234" y="1116854"/>
            <a:ext cx="5008563" cy="714267"/>
          </a:xfrm>
        </p:spPr>
        <p:txBody>
          <a:bodyPr anchor="t">
            <a:normAutofit/>
          </a:bodyPr>
          <a:lstStyle/>
          <a:p>
            <a:r>
              <a:rPr lang="en-US" dirty="0"/>
              <a:t>Guides and Videos</a:t>
            </a:r>
          </a:p>
        </p:txBody>
      </p:sp>
      <p:sp>
        <p:nvSpPr>
          <p:cNvPr id="10" name="Content Placeholder 5">
            <a:extLst>
              <a:ext uri="{FF2B5EF4-FFF2-40B4-BE49-F238E27FC236}">
                <a16:creationId xmlns:a16="http://schemas.microsoft.com/office/drawing/2014/main" id="{55E8AF37-5135-A1FA-0D5F-19F3583F3A02}"/>
              </a:ext>
            </a:extLst>
          </p:cNvPr>
          <p:cNvSpPr>
            <a:spLocks noGrp="1"/>
          </p:cNvSpPr>
          <p:nvPr>
            <p:ph sz="quarter" idx="12"/>
          </p:nvPr>
        </p:nvSpPr>
        <p:spPr>
          <a:xfrm>
            <a:off x="813834" y="1794003"/>
            <a:ext cx="9128718" cy="856838"/>
          </a:xfrm>
        </p:spPr>
        <p:txBody>
          <a:bodyPr/>
          <a:lstStyle>
            <a:lvl1pPr marL="0" indent="0">
              <a:buNone/>
              <a:defRPr/>
            </a:lvl1pPr>
          </a:lstStyle>
          <a:p>
            <a:pPr lvl="0" defTabSz="914400">
              <a:lnSpc>
                <a:spcPct val="100000"/>
              </a:lnSpc>
              <a:spcBef>
                <a:spcPts val="0"/>
              </a:spcBef>
              <a:spcAft>
                <a:spcPts val="0"/>
              </a:spcAft>
              <a:buClrTx/>
              <a:buSzTx/>
              <a:defRPr/>
            </a:pPr>
            <a:r>
              <a:rPr lang="en-US" sz="2400" dirty="0">
                <a:solidFill>
                  <a:prstClr val="black"/>
                </a:solidFill>
              </a:rPr>
              <a:t>These guides and videos will soon appear on our website, but can be accessed using these links:</a:t>
            </a:r>
          </a:p>
        </p:txBody>
      </p:sp>
      <p:sp>
        <p:nvSpPr>
          <p:cNvPr id="4" name="Content Placeholder 3"/>
          <p:cNvSpPr>
            <a:spLocks noGrp="1"/>
          </p:cNvSpPr>
          <p:nvPr>
            <p:ph sz="quarter" idx="11"/>
          </p:nvPr>
        </p:nvSpPr>
        <p:spPr>
          <a:xfrm>
            <a:off x="731091" y="2952207"/>
            <a:ext cx="5932176" cy="2715258"/>
          </a:xfrm>
        </p:spPr>
        <p:txBody>
          <a:bodyPr anchor="t">
            <a:normAutofit/>
          </a:bodyPr>
          <a:lstStyle/>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chemeClr val="accent1">
                    <a:lumMod val="75000"/>
                  </a:schemeClr>
                </a:solidFill>
                <a:latin typeface="Arial"/>
                <a:cs typeface="Arial"/>
                <a:hlinkClick r:id="rId2">
                  <a:extLst>
                    <a:ext uri="{A12FA001-AC4F-418D-AE19-62706E023703}">
                      <ahyp:hlinkClr xmlns:ahyp="http://schemas.microsoft.com/office/drawing/2018/hyperlinkcolor" val="tx"/>
                    </a:ext>
                  </a:extLst>
                </a:hlinkClick>
              </a:rPr>
              <a:t>Confirmer (PI) Guide</a:t>
            </a:r>
            <a:endParaRPr lang="en-US" sz="2400" dirty="0">
              <a:solidFill>
                <a:schemeClr val="accent1">
                  <a:lumMod val="75000"/>
                </a:schemeClr>
              </a:solidFill>
              <a:latin typeface="Arial"/>
              <a:cs typeface="Arial"/>
            </a:endParaRPr>
          </a:p>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rgbClr val="00B050"/>
                </a:solidFill>
                <a:latin typeface="Arial"/>
                <a:cs typeface="Arial"/>
                <a:hlinkClick r:id="rId3">
                  <a:extLst>
                    <a:ext uri="{A12FA001-AC4F-418D-AE19-62706E023703}">
                      <ahyp:hlinkClr xmlns:ahyp="http://schemas.microsoft.com/office/drawing/2018/hyperlinkcolor" val="tx"/>
                    </a:ext>
                  </a:extLst>
                </a:hlinkClick>
              </a:rPr>
              <a:t>Four Clicks</a:t>
            </a:r>
            <a:r>
              <a:rPr lang="en-US" sz="2400" dirty="0">
                <a:solidFill>
                  <a:schemeClr val="accent1">
                    <a:lumMod val="75000"/>
                  </a:schemeClr>
                </a:solidFill>
                <a:latin typeface="Arial"/>
                <a:cs typeface="Arial"/>
                <a:hlinkClick r:id="rId3">
                  <a:extLst>
                    <a:ext uri="{A12FA001-AC4F-418D-AE19-62706E023703}">
                      <ahyp:hlinkClr xmlns:ahyp="http://schemas.microsoft.com/office/drawing/2018/hyperlinkcolor" val="tx"/>
                    </a:ext>
                  </a:extLst>
                </a:hlinkClick>
              </a:rPr>
              <a:t> to Confirmation Video</a:t>
            </a:r>
            <a:endParaRPr lang="en-US" sz="2400" dirty="0">
              <a:solidFill>
                <a:schemeClr val="accent1">
                  <a:lumMod val="75000"/>
                </a:schemeClr>
              </a:solidFill>
              <a:latin typeface="Arial"/>
              <a:cs typeface="Arial"/>
            </a:endParaRPr>
          </a:p>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Confirm Your Project Statement Video</a:t>
            </a:r>
            <a:endParaRPr lang="en-US" sz="2400" dirty="0">
              <a:solidFill>
                <a:schemeClr val="accent1">
                  <a:lumMod val="75000"/>
                </a:schemeClr>
              </a:solidFill>
              <a:latin typeface="Arial"/>
              <a:cs typeface="Arial"/>
            </a:endParaRPr>
          </a:p>
          <a:p>
            <a:pPr marL="457189" indent="-457189" defTabSz="609585">
              <a:lnSpc>
                <a:spcPct val="100000"/>
              </a:lnSpc>
              <a:spcBef>
                <a:spcPts val="0"/>
              </a:spcBef>
              <a:spcAft>
                <a:spcPts val="2400"/>
              </a:spcAft>
              <a:buClr>
                <a:schemeClr val="tx1">
                  <a:lumMod val="50000"/>
                  <a:lumOff val="50000"/>
                </a:schemeClr>
              </a:buClr>
              <a:buSzPct val="100000"/>
              <a:buFont typeface="+mj-lt"/>
              <a:buAutoNum type="arabicPeriod"/>
            </a:pPr>
            <a:r>
              <a:rPr lang="en-US" sz="2400" dirty="0">
                <a:solidFill>
                  <a:schemeClr val="accent1">
                    <a:lumMod val="75000"/>
                  </a:schemeClr>
                </a:solidFill>
                <a:latin typeface="Arial"/>
                <a:cs typeface="Arial"/>
                <a:hlinkClick r:id="rId5">
                  <a:extLst>
                    <a:ext uri="{A12FA001-AC4F-418D-AE19-62706E023703}">
                      <ahyp:hlinkClr xmlns:ahyp="http://schemas.microsoft.com/office/drawing/2018/hyperlinkcolor" val="tx"/>
                    </a:ext>
                  </a:extLst>
                </a:hlinkClick>
              </a:rPr>
              <a:t>ORA Web Page</a:t>
            </a:r>
            <a:endParaRPr lang="en-US" dirty="0"/>
          </a:p>
        </p:txBody>
      </p:sp>
    </p:spTree>
    <p:extLst>
      <p:ext uri="{BB962C8B-B14F-4D97-AF65-F5344CB8AC3E}">
        <p14:creationId xmlns:p14="http://schemas.microsoft.com/office/powerpoint/2010/main" val="523221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AC0FF6-4E34-20CF-B68D-22EEDA42CA0F}"/>
              </a:ext>
            </a:extLst>
          </p:cNvPr>
          <p:cNvSpPr>
            <a:spLocks noGrp="1"/>
          </p:cNvSpPr>
          <p:nvPr>
            <p:ph type="ctrTitle"/>
          </p:nvPr>
        </p:nvSpPr>
        <p:spPr>
          <a:xfrm>
            <a:off x="2168020" y="577742"/>
            <a:ext cx="7778899" cy="1733681"/>
          </a:xfrm>
        </p:spPr>
        <p:txBody>
          <a:bodyPr>
            <a:normAutofit/>
          </a:bodyPr>
          <a:lstStyle/>
          <a:p>
            <a:pPr lvl="0" defTabSz="914400">
              <a:spcBef>
                <a:spcPts val="0"/>
              </a:spcBef>
              <a:defRPr/>
            </a:pPr>
            <a:r>
              <a:rPr lang="en-US" sz="5333" b="0" dirty="0">
                <a:solidFill>
                  <a:prstClr val="black"/>
                </a:solidFill>
                <a:latin typeface="Franklin Gothic Book" panose="020B0502020104020203"/>
                <a:ea typeface="+mn-ea"/>
                <a:cs typeface="+mn-cs"/>
              </a:rPr>
              <a:t>Have Questions or Need Assistance?</a:t>
            </a:r>
            <a:endParaRPr lang="en-US" dirty="0"/>
          </a:p>
        </p:txBody>
      </p:sp>
      <p:pic>
        <p:nvPicPr>
          <p:cNvPr id="5" name="Picture 4" descr="EConfirm (ECC)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47" y="327489"/>
            <a:ext cx="1560471" cy="1556800"/>
          </a:xfrm>
          <a:prstGeom prst="rect">
            <a:avLst/>
          </a:prstGeom>
          <a:ln w="12700">
            <a:solidFill>
              <a:schemeClr val="accent1"/>
            </a:solidFill>
          </a:ln>
        </p:spPr>
      </p:pic>
      <p:sp>
        <p:nvSpPr>
          <p:cNvPr id="11" name="Content Placeholder 5">
            <a:extLst>
              <a:ext uri="{FF2B5EF4-FFF2-40B4-BE49-F238E27FC236}">
                <a16:creationId xmlns:a16="http://schemas.microsoft.com/office/drawing/2014/main" id="{D8D06F46-3C76-E773-D979-7C0CB93E9A7E}"/>
              </a:ext>
            </a:extLst>
          </p:cNvPr>
          <p:cNvSpPr>
            <a:spLocks noGrp="1"/>
          </p:cNvSpPr>
          <p:nvPr>
            <p:ph sz="quarter" idx="11"/>
          </p:nvPr>
        </p:nvSpPr>
        <p:spPr>
          <a:xfrm>
            <a:off x="2071773" y="2202857"/>
            <a:ext cx="6564046" cy="798177"/>
          </a:xfrm>
        </p:spPr>
        <p:txBody>
          <a:bodyPr>
            <a:normAutofit/>
          </a:bodyPr>
          <a:lstStyle>
            <a:lvl1pPr marL="0" indent="0">
              <a:buNone/>
              <a:defRPr/>
            </a:lvl1pPr>
          </a:lstStyle>
          <a:p>
            <a:pPr lvl="0" defTabSz="914400">
              <a:lnSpc>
                <a:spcPct val="100000"/>
              </a:lnSpc>
              <a:spcBef>
                <a:spcPts val="0"/>
              </a:spcBef>
              <a:spcAft>
                <a:spcPts val="0"/>
              </a:spcAft>
              <a:buClrTx/>
              <a:buSzTx/>
              <a:defRPr/>
            </a:pPr>
            <a:r>
              <a:rPr lang="en-US" sz="3733" dirty="0">
                <a:solidFill>
                  <a:prstClr val="black"/>
                </a:solidFill>
              </a:rPr>
              <a:t>Please contact </a:t>
            </a:r>
            <a:r>
              <a:rPr lang="en-US" sz="3733" dirty="0">
                <a:solidFill>
                  <a:srgbClr val="71B9E4">
                    <a:lumMod val="75000"/>
                  </a:srgbClr>
                </a:solidFill>
                <a:hlinkClick r:id="rId3">
                  <a:extLst>
                    <a:ext uri="{A12FA001-AC4F-418D-AE19-62706E023703}">
                      <ahyp:hlinkClr xmlns:ahyp="http://schemas.microsoft.com/office/drawing/2018/hyperlinkcolor" val="tx"/>
                    </a:ext>
                  </a:extLst>
                </a:hlinkClick>
              </a:rPr>
              <a:t>iueffort@iu.edu</a:t>
            </a:r>
            <a:endParaRPr lang="en-US" sz="3733" dirty="0">
              <a:solidFill>
                <a:srgbClr val="71B9E4">
                  <a:lumMod val="75000"/>
                </a:srgbClr>
              </a:solidFill>
            </a:endParaRPr>
          </a:p>
        </p:txBody>
      </p:sp>
      <p:sp>
        <p:nvSpPr>
          <p:cNvPr id="12" name="Content Placeholder 5">
            <a:extLst>
              <a:ext uri="{FF2B5EF4-FFF2-40B4-BE49-F238E27FC236}">
                <a16:creationId xmlns:a16="http://schemas.microsoft.com/office/drawing/2014/main" id="{1FE89D38-05D2-4B38-F630-7BB27BEED096}"/>
              </a:ext>
            </a:extLst>
          </p:cNvPr>
          <p:cNvSpPr>
            <a:spLocks noGrp="1"/>
          </p:cNvSpPr>
          <p:nvPr>
            <p:ph sz="quarter" idx="12"/>
          </p:nvPr>
        </p:nvSpPr>
        <p:spPr>
          <a:xfrm>
            <a:off x="4816513" y="3220033"/>
            <a:ext cx="537283" cy="417934"/>
          </a:xfrm>
        </p:spPr>
        <p:txBody>
          <a:bodyPr>
            <a:noAutofit/>
          </a:bodyPr>
          <a:lstStyle>
            <a:lvl1pPr marL="0" indent="0">
              <a:buNone/>
              <a:defRPr/>
            </a:lvl1pPr>
          </a:lstStyle>
          <a:p>
            <a:pPr lvl="0"/>
            <a:r>
              <a:rPr lang="en-US" sz="2400" dirty="0">
                <a:solidFill>
                  <a:prstClr val="black"/>
                </a:solidFill>
              </a:rPr>
              <a:t>Or</a:t>
            </a:r>
            <a:endParaRPr lang="en-US" sz="2400" dirty="0"/>
          </a:p>
        </p:txBody>
      </p:sp>
      <p:sp>
        <p:nvSpPr>
          <p:cNvPr id="13" name="Content Placeholder 5">
            <a:extLst>
              <a:ext uri="{FF2B5EF4-FFF2-40B4-BE49-F238E27FC236}">
                <a16:creationId xmlns:a16="http://schemas.microsoft.com/office/drawing/2014/main" id="{C7D65205-7F72-8CEC-58FC-FF7C123C6531}"/>
              </a:ext>
            </a:extLst>
          </p:cNvPr>
          <p:cNvSpPr>
            <a:spLocks noGrp="1"/>
          </p:cNvSpPr>
          <p:nvPr>
            <p:ph sz="quarter" idx="13"/>
          </p:nvPr>
        </p:nvSpPr>
        <p:spPr>
          <a:xfrm>
            <a:off x="2068595" y="3917025"/>
            <a:ext cx="2948022" cy="1226764"/>
          </a:xfrm>
        </p:spPr>
        <p:txBody>
          <a:bodyPr>
            <a:normAutofit lnSpcReduction="10000"/>
          </a:bodyPr>
          <a:lstStyle>
            <a:lvl1pPr marL="0" indent="0">
              <a:buNone/>
              <a:defRPr/>
            </a:lvl1pPr>
          </a:lstStyle>
          <a:p>
            <a:pPr marL="384048" lvl="0" indent="-384048">
              <a:buClr>
                <a:schemeClr val="tx1"/>
              </a:buClr>
              <a:buSzPct val="100000"/>
              <a:buFont typeface="Arial" panose="020B0604020202020204" pitchFamily="34" charset="0"/>
              <a:buChar char="•"/>
            </a:pPr>
            <a:r>
              <a:rPr lang="en-US" sz="2400" dirty="0">
                <a:solidFill>
                  <a:prstClr val="black"/>
                </a:solidFill>
              </a:rPr>
              <a:t>Tim Burris</a:t>
            </a:r>
            <a:br>
              <a:rPr lang="en-US" sz="2400" dirty="0">
                <a:solidFill>
                  <a:prstClr val="black"/>
                </a:solidFill>
              </a:rPr>
            </a:br>
            <a:r>
              <a:rPr lang="en-US" sz="2400" dirty="0">
                <a:solidFill>
                  <a:srgbClr val="71B9E4">
                    <a:lumMod val="75000"/>
                  </a:srgbClr>
                </a:solidFill>
                <a:hlinkClick r:id="rId4">
                  <a:extLst>
                    <a:ext uri="{A12FA001-AC4F-418D-AE19-62706E023703}">
                      <ahyp:hlinkClr xmlns:ahyp="http://schemas.microsoft.com/office/drawing/2018/hyperlinkcolor" val="tx"/>
                    </a:ext>
                  </a:extLst>
                </a:hlinkClick>
              </a:rPr>
              <a:t>thburris@iu.edu</a:t>
            </a:r>
            <a:br>
              <a:rPr lang="en-US" sz="2400" dirty="0">
                <a:solidFill>
                  <a:prstClr val="black"/>
                </a:solidFill>
              </a:rPr>
            </a:br>
            <a:r>
              <a:rPr lang="en-US" sz="2400" dirty="0">
                <a:solidFill>
                  <a:prstClr val="black"/>
                </a:solidFill>
              </a:rPr>
              <a:t>(812) 855-0185</a:t>
            </a:r>
            <a:endParaRPr lang="en-US" dirty="0"/>
          </a:p>
        </p:txBody>
      </p:sp>
      <p:sp>
        <p:nvSpPr>
          <p:cNvPr id="14" name="Content Placeholder 5">
            <a:extLst>
              <a:ext uri="{FF2B5EF4-FFF2-40B4-BE49-F238E27FC236}">
                <a16:creationId xmlns:a16="http://schemas.microsoft.com/office/drawing/2014/main" id="{26C407CE-FDCE-DD40-6B9B-4078E0E948A1}"/>
              </a:ext>
            </a:extLst>
          </p:cNvPr>
          <p:cNvSpPr>
            <a:spLocks noGrp="1"/>
          </p:cNvSpPr>
          <p:nvPr>
            <p:ph sz="quarter" idx="14"/>
          </p:nvPr>
        </p:nvSpPr>
        <p:spPr>
          <a:xfrm>
            <a:off x="6158648" y="3833480"/>
            <a:ext cx="2984700" cy="1387630"/>
          </a:xfrm>
        </p:spPr>
        <p:txBody>
          <a:bodyPr>
            <a:normAutofit/>
          </a:bodyPr>
          <a:lstStyle>
            <a:lvl1pPr marL="0" indent="0">
              <a:buNone/>
              <a:defRPr/>
            </a:lvl1pPr>
          </a:lstStyle>
          <a:p>
            <a:pPr marL="380990" lvl="0" indent="-380990" defTabSz="914400">
              <a:lnSpc>
                <a:spcPct val="100000"/>
              </a:lnSpc>
              <a:spcBef>
                <a:spcPts val="0"/>
              </a:spcBef>
              <a:spcAft>
                <a:spcPts val="0"/>
              </a:spcAft>
              <a:buClrTx/>
              <a:buSzTx/>
              <a:buFont typeface="Arial" panose="020B0604020202020204" pitchFamily="34" charset="0"/>
              <a:buChar char="•"/>
              <a:defRPr/>
            </a:pPr>
            <a:r>
              <a:rPr lang="en-US" sz="2400" dirty="0">
                <a:solidFill>
                  <a:prstClr val="black"/>
                </a:solidFill>
              </a:rPr>
              <a:t>Rayna </a:t>
            </a:r>
            <a:r>
              <a:rPr lang="en-US" sz="2400" dirty="0" err="1">
                <a:solidFill>
                  <a:prstClr val="black"/>
                </a:solidFill>
              </a:rPr>
              <a:t>Amerine</a:t>
            </a:r>
            <a:br>
              <a:rPr lang="en-US" sz="2400" dirty="0">
                <a:solidFill>
                  <a:prstClr val="black"/>
                </a:solidFill>
              </a:rPr>
            </a:br>
            <a:r>
              <a:rPr lang="en-US" sz="2400" dirty="0">
                <a:solidFill>
                  <a:srgbClr val="71B9E4">
                    <a:lumMod val="75000"/>
                  </a:srgbClr>
                </a:solidFill>
                <a:hlinkClick r:id="rId5">
                  <a:extLst>
                    <a:ext uri="{A12FA001-AC4F-418D-AE19-62706E023703}">
                      <ahyp:hlinkClr xmlns:ahyp="http://schemas.microsoft.com/office/drawing/2018/hyperlinkcolor" val="tx"/>
                    </a:ext>
                  </a:extLst>
                </a:hlinkClick>
              </a:rPr>
              <a:t>ramerine@iu.edu</a:t>
            </a:r>
            <a:br>
              <a:rPr lang="en-US" sz="2400" dirty="0">
                <a:solidFill>
                  <a:prstClr val="black"/>
                </a:solidFill>
              </a:rPr>
            </a:br>
            <a:r>
              <a:rPr lang="en-US" sz="2400" dirty="0">
                <a:solidFill>
                  <a:prstClr val="black"/>
                </a:solidFill>
              </a:rPr>
              <a:t>(812) 855-1516</a:t>
            </a:r>
          </a:p>
        </p:txBody>
      </p:sp>
    </p:spTree>
    <p:extLst>
      <p:ext uri="{BB962C8B-B14F-4D97-AF65-F5344CB8AC3E}">
        <p14:creationId xmlns:p14="http://schemas.microsoft.com/office/powerpoint/2010/main" val="394847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504" y="460194"/>
            <a:ext cx="10672521" cy="932087"/>
          </a:xfrm>
        </p:spPr>
        <p:txBody>
          <a:bodyPr>
            <a:normAutofit fontScale="90000"/>
          </a:bodyPr>
          <a:lstStyle/>
          <a:p>
            <a:pPr algn="ctr"/>
            <a:r>
              <a:rPr lang="en-US" dirty="0">
                <a:solidFill>
                  <a:srgbClr val="252626"/>
                </a:solidFill>
              </a:rPr>
              <a:t>ORA Compensation Manage</a:t>
            </a:r>
            <a:r>
              <a:rPr lang="en-US" dirty="0">
                <a:solidFill>
                  <a:srgbClr val="252626"/>
                </a:solidFill>
                <a:highlight>
                  <a:srgbClr val="FFFFFF"/>
                </a:highlight>
              </a:rPr>
              <a:t>ment Reports and Resources</a:t>
            </a:r>
            <a:endParaRPr lang="en-US" dirty="0">
              <a:highlight>
                <a:srgbClr val="FFFFFF"/>
              </a:highlight>
            </a:endParaRPr>
          </a:p>
        </p:txBody>
      </p:sp>
      <p:sp>
        <p:nvSpPr>
          <p:cNvPr id="6" name="Text Placeholder 5">
            <a:extLst>
              <a:ext uri="{FF2B5EF4-FFF2-40B4-BE49-F238E27FC236}">
                <a16:creationId xmlns:a16="http://schemas.microsoft.com/office/drawing/2014/main" id="{080A3F8C-746B-3684-D770-71DD327CC813}"/>
              </a:ext>
            </a:extLst>
          </p:cNvPr>
          <p:cNvSpPr>
            <a:spLocks noGrp="1"/>
          </p:cNvSpPr>
          <p:nvPr>
            <p:ph type="body" sz="quarter" idx="11"/>
          </p:nvPr>
        </p:nvSpPr>
        <p:spPr>
          <a:xfrm>
            <a:off x="562505" y="1720063"/>
            <a:ext cx="9094680" cy="1638958"/>
          </a:xfrm>
        </p:spPr>
        <p:txBody>
          <a:bodyPr>
            <a:normAutofit/>
          </a:bodyPr>
          <a:lstStyle/>
          <a:p>
            <a:pPr lvl="0">
              <a:lnSpc>
                <a:spcPct val="100000"/>
              </a:lnSpc>
              <a:spcBef>
                <a:spcPts val="0"/>
              </a:spcBef>
              <a:spcAft>
                <a:spcPts val="2200"/>
              </a:spcAft>
            </a:pPr>
            <a:r>
              <a:rPr lang="en-US" dirty="0">
                <a:solidFill>
                  <a:prstClr val="black"/>
                </a:solidFill>
              </a:rPr>
              <a:t>The Office of Research Administration provides several reports to assist departments with the management of compensation on sponsored awards and to support compliance with federal regulation and IU Policy. </a:t>
            </a:r>
          </a:p>
          <a:p>
            <a:pPr lvl="0">
              <a:lnSpc>
                <a:spcPct val="100000"/>
              </a:lnSpc>
              <a:spcBef>
                <a:spcPts val="0"/>
              </a:spcBef>
            </a:pPr>
            <a:r>
              <a:rPr lang="en-US" dirty="0">
                <a:solidFill>
                  <a:prstClr val="black"/>
                </a:solidFill>
              </a:rPr>
              <a:t>The ORA Webpage for Compensation Management Reports and Resources</a:t>
            </a:r>
          </a:p>
        </p:txBody>
      </p:sp>
      <p:pic>
        <p:nvPicPr>
          <p:cNvPr id="3" name="Picture 2" descr="Office of Research Administration (All IU Campuses) icon.">
            <a:extLst>
              <a:ext uri="{FF2B5EF4-FFF2-40B4-BE49-F238E27FC236}">
                <a16:creationId xmlns:a16="http://schemas.microsoft.com/office/drawing/2014/main" id="{BA8E2B3F-13F2-400D-8EA3-84DCCC02E077}"/>
              </a:ext>
            </a:extLst>
          </p:cNvPr>
          <p:cNvPicPr>
            <a:picLocks noChangeAspect="1"/>
          </p:cNvPicPr>
          <p:nvPr/>
        </p:nvPicPr>
        <p:blipFill>
          <a:blip r:embed="rId3"/>
          <a:stretch>
            <a:fillRect/>
          </a:stretch>
        </p:blipFill>
        <p:spPr>
          <a:xfrm>
            <a:off x="7998071" y="2788865"/>
            <a:ext cx="2962688" cy="895475"/>
          </a:xfrm>
          <a:prstGeom prst="rect">
            <a:avLst/>
          </a:prstGeom>
        </p:spPr>
      </p:pic>
      <p:pic>
        <p:nvPicPr>
          <p:cNvPr id="7" name="Picture 6" descr="ORA Departmental Management Dashboards (All IU Campuses) icon.">
            <a:extLst>
              <a:ext uri="{FF2B5EF4-FFF2-40B4-BE49-F238E27FC236}">
                <a16:creationId xmlns:a16="http://schemas.microsoft.com/office/drawing/2014/main" id="{476836DD-68C0-40CB-9C8C-CE0C5D3DEFDF}"/>
              </a:ext>
            </a:extLst>
          </p:cNvPr>
          <p:cNvPicPr>
            <a:picLocks noChangeAspect="1"/>
          </p:cNvPicPr>
          <p:nvPr/>
        </p:nvPicPr>
        <p:blipFill>
          <a:blip r:embed="rId4"/>
          <a:stretch>
            <a:fillRect/>
          </a:stretch>
        </p:blipFill>
        <p:spPr>
          <a:xfrm>
            <a:off x="679916" y="4165841"/>
            <a:ext cx="3038899" cy="914528"/>
          </a:xfrm>
          <a:prstGeom prst="rect">
            <a:avLst/>
          </a:prstGeom>
        </p:spPr>
      </p:pic>
      <p:sp>
        <p:nvSpPr>
          <p:cNvPr id="8" name="Text Placeholder 7">
            <a:extLst>
              <a:ext uri="{FF2B5EF4-FFF2-40B4-BE49-F238E27FC236}">
                <a16:creationId xmlns:a16="http://schemas.microsoft.com/office/drawing/2014/main" id="{F7688DC1-E12E-F23B-F23A-4C89EC124139}"/>
              </a:ext>
            </a:extLst>
          </p:cNvPr>
          <p:cNvSpPr>
            <a:spLocks noGrp="1"/>
          </p:cNvSpPr>
          <p:nvPr>
            <p:ph type="body" sz="quarter" idx="12"/>
          </p:nvPr>
        </p:nvSpPr>
        <p:spPr>
          <a:xfrm>
            <a:off x="684353" y="5292981"/>
            <a:ext cx="3934540" cy="719631"/>
          </a:xfrm>
        </p:spPr>
        <p:txBody>
          <a:bodyPr>
            <a:normAutofit/>
          </a:bodyPr>
          <a:lstStyle/>
          <a:p>
            <a:pPr lvl="0">
              <a:lnSpc>
                <a:spcPct val="100000"/>
              </a:lnSpc>
              <a:spcBef>
                <a:spcPts val="0"/>
              </a:spcBef>
            </a:pPr>
            <a:r>
              <a:rPr lang="en-US" dirty="0">
                <a:solidFill>
                  <a:prstClr val="black"/>
                </a:solidFill>
                <a:latin typeface="BentonSansRegular"/>
              </a:rPr>
              <a:t>Provides interactive reports relating to sponsored research at IU</a:t>
            </a:r>
            <a:endParaRPr lang="en-US" dirty="0">
              <a:solidFill>
                <a:prstClr val="black"/>
              </a:solidFill>
            </a:endParaRPr>
          </a:p>
        </p:txBody>
      </p:sp>
      <p:pic>
        <p:nvPicPr>
          <p:cNvPr id="11" name="Picture 10" descr="Grants Management Toolkit (All IU Campuses) icon.">
            <a:extLst>
              <a:ext uri="{FF2B5EF4-FFF2-40B4-BE49-F238E27FC236}">
                <a16:creationId xmlns:a16="http://schemas.microsoft.com/office/drawing/2014/main" id="{5B29AAFF-B27A-43FA-A373-DC99A1D5175F}"/>
              </a:ext>
            </a:extLst>
          </p:cNvPr>
          <p:cNvPicPr>
            <a:picLocks noChangeAspect="1"/>
          </p:cNvPicPr>
          <p:nvPr/>
        </p:nvPicPr>
        <p:blipFill>
          <a:blip r:embed="rId5"/>
          <a:stretch>
            <a:fillRect/>
          </a:stretch>
        </p:blipFill>
        <p:spPr>
          <a:xfrm>
            <a:off x="5541727" y="4081526"/>
            <a:ext cx="3019846" cy="962159"/>
          </a:xfrm>
          <a:prstGeom prst="rect">
            <a:avLst/>
          </a:prstGeom>
        </p:spPr>
      </p:pic>
      <p:sp>
        <p:nvSpPr>
          <p:cNvPr id="10" name="Text Placeholder 9">
            <a:extLst>
              <a:ext uri="{FF2B5EF4-FFF2-40B4-BE49-F238E27FC236}">
                <a16:creationId xmlns:a16="http://schemas.microsoft.com/office/drawing/2014/main" id="{3976EFA5-5804-D8A6-7826-DB88959367A2}"/>
              </a:ext>
            </a:extLst>
          </p:cNvPr>
          <p:cNvSpPr>
            <a:spLocks noGrp="1"/>
          </p:cNvSpPr>
          <p:nvPr>
            <p:ph type="body" sz="quarter" idx="13"/>
          </p:nvPr>
        </p:nvSpPr>
        <p:spPr>
          <a:xfrm>
            <a:off x="5541727" y="5131051"/>
            <a:ext cx="6152146" cy="719631"/>
          </a:xfrm>
        </p:spPr>
        <p:txBody>
          <a:bodyPr>
            <a:normAutofit/>
          </a:bodyPr>
          <a:lstStyle/>
          <a:p>
            <a:pPr lvl="0">
              <a:lnSpc>
                <a:spcPct val="100000"/>
              </a:lnSpc>
              <a:spcBef>
                <a:spcPts val="0"/>
              </a:spcBef>
            </a:pPr>
            <a:r>
              <a:rPr lang="en-US" dirty="0">
                <a:solidFill>
                  <a:prstClr val="black"/>
                </a:solidFill>
              </a:rPr>
              <a:t>An interactive tool to review proposal &amp; award, PI account listing, expenses, expiring grant accounts and final report listing.</a:t>
            </a:r>
          </a:p>
        </p:txBody>
      </p:sp>
    </p:spTree>
    <p:extLst>
      <p:ext uri="{BB962C8B-B14F-4D97-AF65-F5344CB8AC3E}">
        <p14:creationId xmlns:p14="http://schemas.microsoft.com/office/powerpoint/2010/main" val="55374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7336" y="391094"/>
            <a:ext cx="7097260" cy="741811"/>
          </a:xfrm>
        </p:spPr>
        <p:txBody>
          <a:bodyPr/>
          <a:lstStyle/>
          <a:p>
            <a:pPr algn="ctr"/>
            <a:r>
              <a:rPr lang="en-US" dirty="0">
                <a:solidFill>
                  <a:srgbClr val="252626"/>
                </a:solidFill>
              </a:rPr>
              <a:t>Grants Management Toolkit</a:t>
            </a:r>
            <a:endParaRPr lang="en-US" dirty="0"/>
          </a:p>
        </p:txBody>
      </p:sp>
      <p:pic>
        <p:nvPicPr>
          <p:cNvPr id="6" name="Picture 5" descr="Screenshot of a window titled &quot;KBASE2: Korean Brain Aging Study, Longitudinal Endophenotypes and Systems Biology&quot; showing various details such as names of investigators, project period, sponsor, active accounts, project type, award family, institutional proposal ID, and current budget.">
            <a:extLst>
              <a:ext uri="{FF2B5EF4-FFF2-40B4-BE49-F238E27FC236}">
                <a16:creationId xmlns:a16="http://schemas.microsoft.com/office/drawing/2014/main" id="{1FC90B6D-0DA9-6490-E2E5-7C359381356E}"/>
              </a:ext>
            </a:extLst>
          </p:cNvPr>
          <p:cNvPicPr>
            <a:picLocks noChangeAspect="1"/>
          </p:cNvPicPr>
          <p:nvPr/>
        </p:nvPicPr>
        <p:blipFill>
          <a:blip r:embed="rId3"/>
          <a:stretch>
            <a:fillRect/>
          </a:stretch>
        </p:blipFill>
        <p:spPr>
          <a:xfrm>
            <a:off x="176146" y="1548695"/>
            <a:ext cx="9050013" cy="4706007"/>
          </a:xfrm>
          <a:prstGeom prst="rect">
            <a:avLst/>
          </a:prstGeom>
        </p:spPr>
      </p:pic>
      <p:pic>
        <p:nvPicPr>
          <p:cNvPr id="7" name="Picture 6" descr="Grants Management Toolkit (All IU Campuses) icon.">
            <a:extLst>
              <a:ext uri="{FF2B5EF4-FFF2-40B4-BE49-F238E27FC236}">
                <a16:creationId xmlns:a16="http://schemas.microsoft.com/office/drawing/2014/main" id="{54C16B11-45DB-41C8-AF53-EBBFD7B2CB34}"/>
              </a:ext>
            </a:extLst>
          </p:cNvPr>
          <p:cNvPicPr>
            <a:picLocks noChangeAspect="1"/>
          </p:cNvPicPr>
          <p:nvPr/>
        </p:nvPicPr>
        <p:blipFill>
          <a:blip r:embed="rId4"/>
          <a:stretch>
            <a:fillRect/>
          </a:stretch>
        </p:blipFill>
        <p:spPr>
          <a:xfrm>
            <a:off x="9226159" y="5291451"/>
            <a:ext cx="3017782" cy="963251"/>
          </a:xfrm>
          <a:prstGeom prst="rect">
            <a:avLst/>
          </a:prstGeom>
        </p:spPr>
      </p:pic>
    </p:spTree>
    <p:extLst>
      <p:ext uri="{BB962C8B-B14F-4D97-AF65-F5344CB8AC3E}">
        <p14:creationId xmlns:p14="http://schemas.microsoft.com/office/powerpoint/2010/main" val="370180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002" y="375067"/>
            <a:ext cx="7120575" cy="1370449"/>
          </a:xfrm>
        </p:spPr>
        <p:txBody>
          <a:bodyPr>
            <a:normAutofit/>
          </a:bodyPr>
          <a:lstStyle/>
          <a:p>
            <a:pPr algn="ctr"/>
            <a:r>
              <a:rPr lang="en-US" dirty="0">
                <a:solidFill>
                  <a:srgbClr val="252626"/>
                </a:solidFill>
              </a:rPr>
              <a:t>Grants Management Toolkit Available Information</a:t>
            </a:r>
            <a:endParaRPr lang="en-US" dirty="0"/>
          </a:p>
        </p:txBody>
      </p:sp>
      <p:sp>
        <p:nvSpPr>
          <p:cNvPr id="3" name="Text Placeholder 2">
            <a:extLst>
              <a:ext uri="{FF2B5EF4-FFF2-40B4-BE49-F238E27FC236}">
                <a16:creationId xmlns:a16="http://schemas.microsoft.com/office/drawing/2014/main" id="{6D02AC70-CBA3-A62F-826B-AF853F9FF9CB}"/>
              </a:ext>
            </a:extLst>
          </p:cNvPr>
          <p:cNvSpPr>
            <a:spLocks noGrp="1"/>
          </p:cNvSpPr>
          <p:nvPr>
            <p:ph type="body" sz="quarter" idx="11"/>
          </p:nvPr>
        </p:nvSpPr>
        <p:spPr>
          <a:xfrm>
            <a:off x="965886" y="2000404"/>
            <a:ext cx="5397592" cy="528192"/>
          </a:xfrm>
        </p:spPr>
        <p:txBody>
          <a:bodyPr>
            <a:normAutofit/>
          </a:bodyPr>
          <a:lstStyle/>
          <a:p>
            <a:pPr lvl="0">
              <a:lnSpc>
                <a:spcPct val="100000"/>
              </a:lnSpc>
              <a:spcBef>
                <a:spcPts val="0"/>
              </a:spcBef>
            </a:pPr>
            <a:r>
              <a:rPr lang="en-US" sz="2400" dirty="0">
                <a:solidFill>
                  <a:prstClr val="black"/>
                </a:solidFill>
              </a:rPr>
              <a:t>In GMT by Investigator(s)you can review:</a:t>
            </a:r>
          </a:p>
        </p:txBody>
      </p:sp>
      <p:sp>
        <p:nvSpPr>
          <p:cNvPr id="6" name="Text Placeholder 5">
            <a:extLst>
              <a:ext uri="{FF2B5EF4-FFF2-40B4-BE49-F238E27FC236}">
                <a16:creationId xmlns:a16="http://schemas.microsoft.com/office/drawing/2014/main" id="{1B63F696-03A2-FA2D-04B5-9348E0AEFCAC}"/>
              </a:ext>
            </a:extLst>
          </p:cNvPr>
          <p:cNvSpPr>
            <a:spLocks noGrp="1"/>
          </p:cNvSpPr>
          <p:nvPr>
            <p:ph type="body" sz="quarter" idx="12"/>
          </p:nvPr>
        </p:nvSpPr>
        <p:spPr>
          <a:xfrm>
            <a:off x="1425665" y="2724300"/>
            <a:ext cx="5397592" cy="2388185"/>
          </a:xfrm>
        </p:spPr>
        <p:txBody>
          <a:bodyPr>
            <a:normAutofit/>
          </a:bodyPr>
          <a:lstStyle/>
          <a:p>
            <a:pPr marL="285750" lvl="1" indent="-285750">
              <a:lnSpc>
                <a:spcPct val="100000"/>
              </a:lnSpc>
              <a:spcBef>
                <a:spcPts val="0"/>
              </a:spcBef>
              <a:buFont typeface="Wingdings" panose="05000000000000000000" pitchFamily="2" charset="2"/>
              <a:buChar char="Ø"/>
            </a:pPr>
            <a:r>
              <a:rPr lang="en-US" sz="2200" dirty="0">
                <a:solidFill>
                  <a:prstClr val="black"/>
                </a:solidFill>
              </a:rPr>
              <a:t>Enroute Proposals</a:t>
            </a:r>
          </a:p>
          <a:p>
            <a:pPr marL="285750" lvl="1" indent="-285750">
              <a:lnSpc>
                <a:spcPct val="100000"/>
              </a:lnSpc>
              <a:spcBef>
                <a:spcPts val="0"/>
              </a:spcBef>
              <a:buFont typeface="Wingdings" panose="05000000000000000000" pitchFamily="2" charset="2"/>
              <a:buChar char="Ø"/>
            </a:pPr>
            <a:r>
              <a:rPr lang="en-US" sz="2200" dirty="0">
                <a:solidFill>
                  <a:prstClr val="black"/>
                </a:solidFill>
              </a:rPr>
              <a:t>Pending Proposals</a:t>
            </a:r>
          </a:p>
          <a:p>
            <a:pPr marL="285750" lvl="1" indent="-285750">
              <a:lnSpc>
                <a:spcPct val="100000"/>
              </a:lnSpc>
              <a:spcBef>
                <a:spcPts val="0"/>
              </a:spcBef>
              <a:buFont typeface="Wingdings" panose="05000000000000000000" pitchFamily="2" charset="2"/>
              <a:buChar char="Ø"/>
            </a:pPr>
            <a:r>
              <a:rPr lang="en-US" sz="2200" dirty="0">
                <a:solidFill>
                  <a:prstClr val="black"/>
                </a:solidFill>
              </a:rPr>
              <a:t>Awards in Progress</a:t>
            </a:r>
          </a:p>
          <a:p>
            <a:pPr marL="285750" lvl="1" indent="-285750">
              <a:lnSpc>
                <a:spcPct val="100000"/>
              </a:lnSpc>
              <a:spcBef>
                <a:spcPts val="0"/>
              </a:spcBef>
              <a:buFont typeface="Wingdings" panose="05000000000000000000" pitchFamily="2" charset="2"/>
              <a:buChar char="Ø"/>
            </a:pPr>
            <a:r>
              <a:rPr lang="en-US" sz="2200" dirty="0">
                <a:solidFill>
                  <a:prstClr val="black"/>
                </a:solidFill>
              </a:rPr>
              <a:t>Active Awards</a:t>
            </a:r>
          </a:p>
          <a:p>
            <a:pPr marL="285750" lvl="1" indent="-285750">
              <a:lnSpc>
                <a:spcPct val="100000"/>
              </a:lnSpc>
              <a:spcBef>
                <a:spcPts val="0"/>
              </a:spcBef>
              <a:buFont typeface="Wingdings" panose="05000000000000000000" pitchFamily="2" charset="2"/>
              <a:buChar char="Ø"/>
            </a:pPr>
            <a:r>
              <a:rPr lang="en-US" sz="2200" dirty="0">
                <a:solidFill>
                  <a:prstClr val="black"/>
                </a:solidFill>
              </a:rPr>
              <a:t>Accounts associated with award(s)</a:t>
            </a:r>
          </a:p>
          <a:p>
            <a:pPr marL="285750" lvl="1" indent="-285750">
              <a:lnSpc>
                <a:spcPct val="100000"/>
              </a:lnSpc>
              <a:spcBef>
                <a:spcPts val="0"/>
              </a:spcBef>
              <a:buFont typeface="Wingdings" panose="05000000000000000000" pitchFamily="2" charset="2"/>
              <a:buChar char="Ø"/>
            </a:pPr>
            <a:r>
              <a:rPr lang="en-US" sz="2200" dirty="0">
                <a:solidFill>
                  <a:prstClr val="black"/>
                </a:solidFill>
              </a:rPr>
              <a:t>Budgets, spending, and amounts remaining</a:t>
            </a:r>
            <a:endParaRPr lang="en-US" dirty="0"/>
          </a:p>
        </p:txBody>
      </p:sp>
      <p:pic>
        <p:nvPicPr>
          <p:cNvPr id="7" name="Picture 6" descr="Grants Management Toolkit (All IU Campuses) icon.">
            <a:extLst>
              <a:ext uri="{FF2B5EF4-FFF2-40B4-BE49-F238E27FC236}">
                <a16:creationId xmlns:a16="http://schemas.microsoft.com/office/drawing/2014/main" id="{54C16B11-45DB-41C8-AF53-EBBFD7B2CB34}"/>
              </a:ext>
            </a:extLst>
          </p:cNvPr>
          <p:cNvPicPr>
            <a:picLocks noChangeAspect="1"/>
          </p:cNvPicPr>
          <p:nvPr/>
        </p:nvPicPr>
        <p:blipFill>
          <a:blip r:embed="rId3"/>
          <a:stretch>
            <a:fillRect/>
          </a:stretch>
        </p:blipFill>
        <p:spPr>
          <a:xfrm>
            <a:off x="9004601" y="5247403"/>
            <a:ext cx="3017782" cy="963251"/>
          </a:xfrm>
          <a:prstGeom prst="rect">
            <a:avLst/>
          </a:prstGeom>
        </p:spPr>
      </p:pic>
    </p:spTree>
    <p:extLst>
      <p:ext uri="{BB962C8B-B14F-4D97-AF65-F5344CB8AC3E}">
        <p14:creationId xmlns:p14="http://schemas.microsoft.com/office/powerpoint/2010/main" val="372909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5734" y="614904"/>
            <a:ext cx="7168233" cy="794902"/>
          </a:xfrm>
        </p:spPr>
        <p:txBody>
          <a:bodyPr>
            <a:normAutofit/>
          </a:bodyPr>
          <a:lstStyle/>
          <a:p>
            <a:pPr algn="ctr"/>
            <a:r>
              <a:rPr lang="en-US" dirty="0">
                <a:solidFill>
                  <a:srgbClr val="252626"/>
                </a:solidFill>
              </a:rPr>
              <a:t>Reports to Manage Effort</a:t>
            </a:r>
            <a:r>
              <a:rPr lang="en-US" dirty="0"/>
              <a:t>	</a:t>
            </a:r>
          </a:p>
        </p:txBody>
      </p:sp>
      <p:pic>
        <p:nvPicPr>
          <p:cNvPr id="12" name="Picture 1" descr="Calendar Year Effort View Tableau (All Campuses) icon.">
            <a:extLst>
              <a:ext uri="{FF2B5EF4-FFF2-40B4-BE49-F238E27FC236}">
                <a16:creationId xmlns:a16="http://schemas.microsoft.com/office/drawing/2014/main" id="{727D34DD-2405-4183-B637-7112E21CD157}"/>
              </a:ext>
            </a:extLst>
          </p:cNvPr>
          <p:cNvPicPr>
            <a:picLocks noGrp="1" noChangeAspect="1"/>
          </p:cNvPicPr>
          <p:nvPr>
            <p:ph idx="4294967295"/>
          </p:nvPr>
        </p:nvPicPr>
        <p:blipFill>
          <a:blip r:embed="rId3"/>
          <a:stretch>
            <a:fillRect/>
          </a:stretch>
        </p:blipFill>
        <p:spPr>
          <a:xfrm>
            <a:off x="494523" y="1425575"/>
            <a:ext cx="3009900" cy="923925"/>
          </a:xfrm>
          <a:prstGeom prst="rect">
            <a:avLst/>
          </a:prstGeom>
        </p:spPr>
      </p:pic>
      <p:sp>
        <p:nvSpPr>
          <p:cNvPr id="5" name="Text Placeholder 4">
            <a:extLst>
              <a:ext uri="{FF2B5EF4-FFF2-40B4-BE49-F238E27FC236}">
                <a16:creationId xmlns:a16="http://schemas.microsoft.com/office/drawing/2014/main" id="{87D508B1-57F8-8B2C-EC69-06AC4D12D671}"/>
              </a:ext>
            </a:extLst>
          </p:cNvPr>
          <p:cNvSpPr>
            <a:spLocks noGrp="1"/>
          </p:cNvSpPr>
          <p:nvPr>
            <p:ph type="body" sz="quarter" idx="11"/>
          </p:nvPr>
        </p:nvSpPr>
        <p:spPr>
          <a:xfrm>
            <a:off x="3642053" y="1473040"/>
            <a:ext cx="8154951" cy="913579"/>
          </a:xfrm>
        </p:spPr>
        <p:txBody>
          <a:bodyPr>
            <a:normAutofit/>
          </a:bodyPr>
          <a:lstStyle/>
          <a:p>
            <a:pPr lvl="0">
              <a:lnSpc>
                <a:spcPct val="100000"/>
              </a:lnSpc>
              <a:spcBef>
                <a:spcPts val="0"/>
              </a:spcBef>
            </a:pPr>
            <a:r>
              <a:rPr lang="en-US" sz="1600" dirty="0">
                <a:solidFill>
                  <a:srgbClr val="4472C4">
                    <a:lumMod val="75000"/>
                  </a:srgbClr>
                </a:solidFill>
              </a:rPr>
              <a:t>Summarized institutional Base Salary payroll expenses and percent of effort information by Award and Account Principal Investigator for a given calendar year by Project. Calendar Year Effort mimics project statements in </a:t>
            </a:r>
            <a:r>
              <a:rPr lang="en-US" sz="1600" dirty="0" err="1">
                <a:solidFill>
                  <a:srgbClr val="4472C4">
                    <a:lumMod val="75000"/>
                  </a:srgbClr>
                </a:solidFill>
              </a:rPr>
              <a:t>Econfirm</a:t>
            </a:r>
            <a:r>
              <a:rPr lang="en-US" sz="1600" dirty="0">
                <a:solidFill>
                  <a:srgbClr val="4472C4">
                    <a:lumMod val="75000"/>
                  </a:srgbClr>
                </a:solidFill>
              </a:rPr>
              <a:t>.</a:t>
            </a:r>
          </a:p>
        </p:txBody>
      </p:sp>
      <p:sp>
        <p:nvSpPr>
          <p:cNvPr id="4" name="Text Placeholder 3">
            <a:extLst>
              <a:ext uri="{FF2B5EF4-FFF2-40B4-BE49-F238E27FC236}">
                <a16:creationId xmlns:a16="http://schemas.microsoft.com/office/drawing/2014/main" id="{6E2C8CF8-D4EF-143B-2EC9-A914287771E5}"/>
              </a:ext>
            </a:extLst>
          </p:cNvPr>
          <p:cNvSpPr>
            <a:spLocks noGrp="1"/>
          </p:cNvSpPr>
          <p:nvPr>
            <p:ph type="body" sz="quarter" idx="10"/>
          </p:nvPr>
        </p:nvSpPr>
        <p:spPr>
          <a:xfrm>
            <a:off x="603533" y="2396465"/>
            <a:ext cx="2634189" cy="43488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Calendar Year Effort View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CG Labor Projections Tableau icon.">
            <a:extLst>
              <a:ext uri="{FF2B5EF4-FFF2-40B4-BE49-F238E27FC236}">
                <a16:creationId xmlns:a16="http://schemas.microsoft.com/office/drawing/2014/main" id="{0457B709-B7BC-446F-AB27-7F6F0A9D0FB0}"/>
              </a:ext>
            </a:extLst>
          </p:cNvPr>
          <p:cNvPicPr>
            <a:picLocks noChangeAspect="1"/>
          </p:cNvPicPr>
          <p:nvPr/>
        </p:nvPicPr>
        <p:blipFill>
          <a:blip r:embed="rId5"/>
          <a:stretch>
            <a:fillRect/>
          </a:stretch>
        </p:blipFill>
        <p:spPr>
          <a:xfrm>
            <a:off x="2470865" y="2874630"/>
            <a:ext cx="3109913" cy="955417"/>
          </a:xfrm>
          <a:prstGeom prst="rect">
            <a:avLst/>
          </a:prstGeom>
        </p:spPr>
      </p:pic>
      <p:sp>
        <p:nvSpPr>
          <p:cNvPr id="8" name="Text Placeholder 7">
            <a:extLst>
              <a:ext uri="{FF2B5EF4-FFF2-40B4-BE49-F238E27FC236}">
                <a16:creationId xmlns:a16="http://schemas.microsoft.com/office/drawing/2014/main" id="{A10348CD-08AA-7CA5-8D58-F6BE2CF38287}"/>
              </a:ext>
            </a:extLst>
          </p:cNvPr>
          <p:cNvSpPr>
            <a:spLocks noGrp="1"/>
          </p:cNvSpPr>
          <p:nvPr>
            <p:ph type="body" sz="quarter" idx="13"/>
          </p:nvPr>
        </p:nvSpPr>
        <p:spPr>
          <a:xfrm>
            <a:off x="5583797" y="2974319"/>
            <a:ext cx="6006573" cy="953827"/>
          </a:xfrm>
        </p:spPr>
        <p:txBody>
          <a:bodyPr>
            <a:normAutofit/>
          </a:bodyPr>
          <a:lstStyle/>
          <a:p>
            <a:pPr lvl="0">
              <a:lnSpc>
                <a:spcPct val="100000"/>
              </a:lnSpc>
              <a:spcBef>
                <a:spcPts val="0"/>
              </a:spcBef>
            </a:pPr>
            <a:r>
              <a:rPr lang="en-US" sz="1600" dirty="0">
                <a:solidFill>
                  <a:srgbClr val="4472C4">
                    <a:lumMod val="75000"/>
                  </a:srgbClr>
                </a:solidFill>
              </a:rPr>
              <a:t>Displays current job funding, by person and object code, related to a particular account. A projection, calculated in </a:t>
            </a:r>
            <a:r>
              <a:rPr lang="en-US" sz="1600" u="sng" dirty="0">
                <a:solidFill>
                  <a:srgbClr val="4472C4">
                    <a:lumMod val="75000"/>
                  </a:srgbClr>
                </a:solidFill>
              </a:rPr>
              <a:t>whole months</a:t>
            </a:r>
            <a:r>
              <a:rPr lang="en-US" sz="1600" dirty="0">
                <a:solidFill>
                  <a:srgbClr val="4472C4">
                    <a:lumMod val="75000"/>
                  </a:srgbClr>
                </a:solidFill>
              </a:rPr>
              <a:t>, based on the current funding is provided. </a:t>
            </a:r>
          </a:p>
        </p:txBody>
      </p:sp>
      <p:sp>
        <p:nvSpPr>
          <p:cNvPr id="7" name="Text Placeholder 6">
            <a:extLst>
              <a:ext uri="{FF2B5EF4-FFF2-40B4-BE49-F238E27FC236}">
                <a16:creationId xmlns:a16="http://schemas.microsoft.com/office/drawing/2014/main" id="{88091D7E-C725-A3BA-E1BC-0DFE39DB0EC0}"/>
              </a:ext>
            </a:extLst>
          </p:cNvPr>
          <p:cNvSpPr>
            <a:spLocks noGrp="1"/>
          </p:cNvSpPr>
          <p:nvPr>
            <p:ph type="body" sz="quarter" idx="12"/>
          </p:nvPr>
        </p:nvSpPr>
        <p:spPr>
          <a:xfrm>
            <a:off x="2878058" y="3882855"/>
            <a:ext cx="2295525" cy="42284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hlinkClick r:id="rId6"/>
              </a:rPr>
              <a:t>CG Labor Projections</a:t>
            </a:r>
            <a:endPar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3" name="Picture 2" descr="Principal Investigator View Tableau (All Campuses) icon.">
            <a:extLst>
              <a:ext uri="{FF2B5EF4-FFF2-40B4-BE49-F238E27FC236}">
                <a16:creationId xmlns:a16="http://schemas.microsoft.com/office/drawing/2014/main" id="{EA77C5AD-C7D3-44EF-9DBD-D567F76C2C57}"/>
              </a:ext>
            </a:extLst>
          </p:cNvPr>
          <p:cNvPicPr>
            <a:picLocks noChangeAspect="1"/>
          </p:cNvPicPr>
          <p:nvPr/>
        </p:nvPicPr>
        <p:blipFill>
          <a:blip r:embed="rId7"/>
          <a:stretch>
            <a:fillRect/>
          </a:stretch>
        </p:blipFill>
        <p:spPr>
          <a:xfrm>
            <a:off x="996449" y="4555148"/>
            <a:ext cx="3029373" cy="990738"/>
          </a:xfrm>
          <a:prstGeom prst="rect">
            <a:avLst/>
          </a:prstGeom>
        </p:spPr>
      </p:pic>
      <p:sp>
        <p:nvSpPr>
          <p:cNvPr id="11" name="Text Placeholder 10">
            <a:extLst>
              <a:ext uri="{FF2B5EF4-FFF2-40B4-BE49-F238E27FC236}">
                <a16:creationId xmlns:a16="http://schemas.microsoft.com/office/drawing/2014/main" id="{00ECDEB6-3BC8-0336-80AE-105292BB44FC}"/>
              </a:ext>
            </a:extLst>
          </p:cNvPr>
          <p:cNvSpPr>
            <a:spLocks noGrp="1"/>
          </p:cNvSpPr>
          <p:nvPr>
            <p:ph type="body" sz="quarter" idx="15"/>
          </p:nvPr>
        </p:nvSpPr>
        <p:spPr>
          <a:xfrm>
            <a:off x="4269863" y="4635018"/>
            <a:ext cx="7169729" cy="990738"/>
          </a:xfrm>
        </p:spPr>
        <p:txBody>
          <a:bodyPr/>
          <a:lstStyle/>
          <a:p>
            <a:pPr lvl="0">
              <a:lnSpc>
                <a:spcPct val="100000"/>
              </a:lnSpc>
              <a:spcBef>
                <a:spcPts val="0"/>
              </a:spcBef>
            </a:pPr>
            <a:r>
              <a:rPr lang="en-US" sz="1600" dirty="0">
                <a:solidFill>
                  <a:srgbClr val="4472C4">
                    <a:lumMod val="75000"/>
                  </a:srgbClr>
                </a:solidFill>
              </a:rPr>
              <a:t>Single snapshot of a Principal Investigator, the dashboard displays pending proposals, active awards, and advanced accounts. The report also displays payroll detail and account balances for open sponsored program accounts.</a:t>
            </a:r>
          </a:p>
        </p:txBody>
      </p:sp>
      <p:sp>
        <p:nvSpPr>
          <p:cNvPr id="9" name="Text Placeholder 8">
            <a:extLst>
              <a:ext uri="{FF2B5EF4-FFF2-40B4-BE49-F238E27FC236}">
                <a16:creationId xmlns:a16="http://schemas.microsoft.com/office/drawing/2014/main" id="{12D41EFA-A59A-F545-36CD-4B6789C2DFC3}"/>
              </a:ext>
            </a:extLst>
          </p:cNvPr>
          <p:cNvSpPr>
            <a:spLocks noGrp="1"/>
          </p:cNvSpPr>
          <p:nvPr>
            <p:ph type="body" sz="quarter" idx="14"/>
          </p:nvPr>
        </p:nvSpPr>
        <p:spPr>
          <a:xfrm>
            <a:off x="1094131" y="5548611"/>
            <a:ext cx="2653066" cy="48088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Principal Investigator View</a:t>
            </a:r>
            <a:endPar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90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029" y="426247"/>
            <a:ext cx="5846672" cy="673932"/>
          </a:xfrm>
        </p:spPr>
        <p:txBody>
          <a:bodyPr>
            <a:normAutofit/>
          </a:bodyPr>
          <a:lstStyle/>
          <a:p>
            <a:pPr algn="ctr"/>
            <a:r>
              <a:rPr lang="en-US" sz="3600" dirty="0">
                <a:solidFill>
                  <a:srgbClr val="252626"/>
                </a:solidFill>
              </a:rPr>
              <a:t>Calendar Year Effort View</a:t>
            </a:r>
            <a:endParaRPr lang="en-US" sz="3600" dirty="0"/>
          </a:p>
        </p:txBody>
      </p:sp>
      <p:pic>
        <p:nvPicPr>
          <p:cNvPr id="8" name="Picture 7" descr="Screenshot of a window titled &quot;Calendar Year Effort View&quot; showing various information such as &quot;Calendar Year&quot;, &quot;Award PI&quot;, &quot;Project&quot;, &quot;Project Organization&quot;, etc.">
            <a:extLst>
              <a:ext uri="{FF2B5EF4-FFF2-40B4-BE49-F238E27FC236}">
                <a16:creationId xmlns:a16="http://schemas.microsoft.com/office/drawing/2014/main" id="{47A8EDB6-705F-17C8-5163-37749358D53B}"/>
              </a:ext>
            </a:extLst>
          </p:cNvPr>
          <p:cNvPicPr>
            <a:picLocks noChangeAspect="1"/>
          </p:cNvPicPr>
          <p:nvPr/>
        </p:nvPicPr>
        <p:blipFill>
          <a:blip r:embed="rId3"/>
          <a:stretch>
            <a:fillRect/>
          </a:stretch>
        </p:blipFill>
        <p:spPr>
          <a:xfrm>
            <a:off x="0" y="1392195"/>
            <a:ext cx="12127424" cy="3492843"/>
          </a:xfrm>
          <a:prstGeom prst="rect">
            <a:avLst/>
          </a:prstGeom>
        </p:spPr>
      </p:pic>
      <p:pic>
        <p:nvPicPr>
          <p:cNvPr id="6" name="Picture 5" descr="Calendar Year Effort View Tableau (All Campuses) icon.">
            <a:extLst>
              <a:ext uri="{FF2B5EF4-FFF2-40B4-BE49-F238E27FC236}">
                <a16:creationId xmlns:a16="http://schemas.microsoft.com/office/drawing/2014/main" id="{3B1758F1-D832-41B5-9B72-ACC47FCDB720}"/>
              </a:ext>
            </a:extLst>
          </p:cNvPr>
          <p:cNvPicPr>
            <a:picLocks noChangeAspect="1"/>
          </p:cNvPicPr>
          <p:nvPr/>
        </p:nvPicPr>
        <p:blipFill>
          <a:blip r:embed="rId4"/>
          <a:stretch>
            <a:fillRect/>
          </a:stretch>
        </p:blipFill>
        <p:spPr>
          <a:xfrm>
            <a:off x="9059728" y="5295740"/>
            <a:ext cx="3011685" cy="920576"/>
          </a:xfrm>
          <a:prstGeom prst="rect">
            <a:avLst/>
          </a:prstGeom>
        </p:spPr>
      </p:pic>
    </p:spTree>
    <p:extLst>
      <p:ext uri="{BB962C8B-B14F-4D97-AF65-F5344CB8AC3E}">
        <p14:creationId xmlns:p14="http://schemas.microsoft.com/office/powerpoint/2010/main" val="143132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1_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umber xmlns="d90a9632-a870-49ae-9378-225bd5c60b0a">1</number>
    <num xmlns="d90a9632-a870-49ae-9378-225bd5c60b0a">0</num>
    <TaxCatchAll xmlns="0432d51d-9459-41b2-acee-fcf93e3ac757" xsi:nil="true"/>
    <lcf76f155ced4ddcb4097134ff3c332f xmlns="d90a9632-a870-49ae-9378-225bd5c60b0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7D100EA43E644A95A1AFA277A9D8AC" ma:contentTypeVersion="20" ma:contentTypeDescription="Create a new document." ma:contentTypeScope="" ma:versionID="b7f9dd82815a830bd23fa137c44fbb3d">
  <xsd:schema xmlns:xsd="http://www.w3.org/2001/XMLSchema" xmlns:xs="http://www.w3.org/2001/XMLSchema" xmlns:p="http://schemas.microsoft.com/office/2006/metadata/properties" xmlns:ns2="d90a9632-a870-49ae-9378-225bd5c60b0a" xmlns:ns3="0432d51d-9459-41b2-acee-fcf93e3ac757" targetNamespace="http://schemas.microsoft.com/office/2006/metadata/properties" ma:root="true" ma:fieldsID="ba533072188d9c7b65b8a52e129017d8" ns2:_="" ns3:_="">
    <xsd:import namespace="d90a9632-a870-49ae-9378-225bd5c60b0a"/>
    <xsd:import namespace="0432d51d-9459-41b2-acee-fcf93e3ac7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number" minOccurs="0"/>
                <xsd:element ref="ns2:num"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a9632-a870-49ae-9378-225bd5c60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number" ma:index="19" nillable="true" ma:displayName="number" ma:decimals="0" ma:default="1" ma:format="Dropdown" ma:internalName="number" ma:percentage="FALSE">
      <xsd:simpleType>
        <xsd:restriction base="dms:Number"/>
      </xsd:simpleType>
    </xsd:element>
    <xsd:element name="num" ma:index="20" nillable="true" ma:displayName="num" ma:decimals="0" ma:default="0" ma:format="Dropdown" ma:internalName="num"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a90e3c1-78cc-48c0-ab9c-8ece4e3baa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32d51d-9459-41b2-acee-fcf93e3ac7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e204a33-9b14-470d-8dbf-6e240d595de5}" ma:internalName="TaxCatchAll" ma:showField="CatchAllData" ma:web="0432d51d-9459-41b2-acee-fcf93e3ac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DC15C-D23E-41E6-939C-911732A05D9C}">
  <ds:schemaRefs>
    <ds:schemaRef ds:uri="http://schemas.microsoft.com/sharepoint/v3/contenttype/forms"/>
  </ds:schemaRefs>
</ds:datastoreItem>
</file>

<file path=customXml/itemProps2.xml><?xml version="1.0" encoding="utf-8"?>
<ds:datastoreItem xmlns:ds="http://schemas.openxmlformats.org/officeDocument/2006/customXml" ds:itemID="{5F27D145-62BC-4449-98C5-D49576883D02}">
  <ds:schemaRefs>
    <ds:schemaRef ds:uri="0432d51d-9459-41b2-acee-fcf93e3ac757"/>
    <ds:schemaRef ds:uri="http://schemas.microsoft.com/office/2006/metadata/properties"/>
    <ds:schemaRef ds:uri="http://purl.org/dc/dcmitype/"/>
    <ds:schemaRef ds:uri="http://purl.org/dc/elements/1.1/"/>
    <ds:schemaRef ds:uri="d90a9632-a870-49ae-9378-225bd5c60b0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71290F4F-A125-4ACB-8822-9F4F33FBD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a9632-a870-49ae-9378-225bd5c60b0a"/>
    <ds:schemaRef ds:uri="0432d51d-9459-41b2-acee-fcf93e3ac7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13352</TotalTime>
  <Words>2481</Words>
  <Application>Microsoft Office PowerPoint</Application>
  <PresentationFormat>Widescreen</PresentationFormat>
  <Paragraphs>369</Paragraphs>
  <Slides>45</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Aptos</vt:lpstr>
      <vt:lpstr>Arial</vt:lpstr>
      <vt:lpstr>BentonSansRegular</vt:lpstr>
      <vt:lpstr>Calibri</vt:lpstr>
      <vt:lpstr>Calibri Light</vt:lpstr>
      <vt:lpstr>Franklin Gothic Book</vt:lpstr>
      <vt:lpstr>Franklin Gothic Demi</vt:lpstr>
      <vt:lpstr>Gill Sans MT</vt:lpstr>
      <vt:lpstr>Roboto Slab</vt:lpstr>
      <vt:lpstr>Wingdings</vt:lpstr>
      <vt:lpstr>Wingdings 2</vt:lpstr>
      <vt:lpstr>Office Theme</vt:lpstr>
      <vt:lpstr>DividendVTI</vt:lpstr>
      <vt:lpstr>1_DividendVTI</vt:lpstr>
      <vt:lpstr>EConfirm (ECC) Employee Compensation Compliance</vt:lpstr>
      <vt:lpstr>Training Agenda (1 of 2)</vt:lpstr>
      <vt:lpstr>Training Agenda (2 of 2)</vt:lpstr>
      <vt:lpstr>Best Practices for Managing Effort</vt:lpstr>
      <vt:lpstr>ORA Compensation Management Reports and Resources</vt:lpstr>
      <vt:lpstr>Grants Management Toolkit</vt:lpstr>
      <vt:lpstr>Grants Management Toolkit Available Information</vt:lpstr>
      <vt:lpstr>Reports to Manage Effort </vt:lpstr>
      <vt:lpstr>Calendar Year Effort View</vt:lpstr>
      <vt:lpstr>CG Labor Projections Dashboard (1 of 4)</vt:lpstr>
      <vt:lpstr>CG Labor Projections Dashboard (2 of 4)</vt:lpstr>
      <vt:lpstr>CG Labor Projections Dashboard (3 of 4)</vt:lpstr>
      <vt:lpstr>CG Labor Projections Dashboard (4 of 4)</vt:lpstr>
      <vt:lpstr>Principal Investigator View Dashboard PI Award Labor Listing</vt:lpstr>
      <vt:lpstr>POLL</vt:lpstr>
      <vt:lpstr>Overview of the Annual Confirmation Process     WHY?</vt:lpstr>
      <vt:lpstr>Working with your Effort Coordinator</vt:lpstr>
      <vt:lpstr>Late Cost Transfers  </vt:lpstr>
      <vt:lpstr>EConfirm (ECC) Access</vt:lpstr>
      <vt:lpstr>The Workflow of Payroll Confirmation</vt:lpstr>
      <vt:lpstr>Roles in EConfirm (ECC) </vt:lpstr>
      <vt:lpstr>READING A PROJECT STATEMENT</vt:lpstr>
      <vt:lpstr>READING A PROJECT STATEMENT The Worklist – (Top Left)</vt:lpstr>
      <vt:lpstr>READING A PROJECT STATEMENT Award Summary – (Top Right)</vt:lpstr>
      <vt:lpstr>READING A PROJECT STATEMENT Project Statement – (Bottom)</vt:lpstr>
      <vt:lpstr>Associated Project Statements Report Icons Project Payroll Summary</vt:lpstr>
      <vt:lpstr>Associated Project Statements Report Icons Project Payroll Report</vt:lpstr>
      <vt:lpstr>4 Clicks to Confirm (1 of 3) </vt:lpstr>
      <vt:lpstr>4 Clicks to Confirm (2 of 3)</vt:lpstr>
      <vt:lpstr>4 Clicks to Confirm (3 of 3)</vt:lpstr>
      <vt:lpstr>Some Common Project Statement Statuses</vt:lpstr>
      <vt:lpstr>Managing effort throughout The calendar Year</vt:lpstr>
      <vt:lpstr>BEST PRACTICE for revisions – Project Statement Workflow</vt:lpstr>
      <vt:lpstr>Econfirm initiated revisions - project Statement Workflow</vt:lpstr>
      <vt:lpstr>Project Statement Revision Requested Task</vt:lpstr>
      <vt:lpstr>Project Statement Revision Pending Task </vt:lpstr>
      <vt:lpstr>Annual Timeline Review Period</vt:lpstr>
      <vt:lpstr>Annual Timeline Confirmation</vt:lpstr>
      <vt:lpstr>Email Reminders to PI’s (Project Confirmers)</vt:lpstr>
      <vt:lpstr>Training Timeline (1 of 2)</vt:lpstr>
      <vt:lpstr>Training Timeline (2 of 2)</vt:lpstr>
      <vt:lpstr>Office Hours</vt:lpstr>
      <vt:lpstr>When Award PI (Confirmers) Leave IU</vt:lpstr>
      <vt:lpstr>Guides and Videos</vt:lpstr>
      <vt:lpstr>Have Questions or 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EConfirm(ECC) Employee Compensation Compliance</dc:title>
  <dc:creator>Amerine, Rayna</dc:creator>
  <cp:lastModifiedBy>Samita Varadkar</cp:lastModifiedBy>
  <cp:revision>224</cp:revision>
  <cp:lastPrinted>2021-11-02T20:48:47Z</cp:lastPrinted>
  <dcterms:created xsi:type="dcterms:W3CDTF">2020-09-23T17:24:12Z</dcterms:created>
  <dcterms:modified xsi:type="dcterms:W3CDTF">2024-02-13T15:31:28Z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0x010100807D100EA43E644A95A1AFA277A9D8AC</vt:lpwstr>
  </property>
</Properties>
</file>